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나눔고딕" panose="020D0604000000000000" pitchFamily="34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3"/>
    <a:srgbClr val="C00040"/>
    <a:srgbClr val="FF0000"/>
    <a:srgbClr val="941100"/>
    <a:srgbClr val="3662CC"/>
    <a:srgbClr val="4671C6"/>
    <a:srgbClr val="FF2600"/>
    <a:srgbClr val="E4580A"/>
    <a:srgbClr val="31CA32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52"/>
    <p:restoredTop sz="94635"/>
  </p:normalViewPr>
  <p:slideViewPr>
    <p:cSldViewPr snapToGrid="0" showGuides="1">
      <p:cViewPr varScale="1">
        <p:scale>
          <a:sx n="110" d="100"/>
          <a:sy n="110" d="100"/>
        </p:scale>
        <p:origin x="32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kumimoji="1"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C5C67ED9-85A0-A641-9248-29212135E623}" type="datetimeFigureOut">
              <a:rPr kumimoji="1" lang="ko-KR" altLang="en-US" smtClean="0"/>
              <a:pPr/>
              <a:t>2026. 1. 5.</a:t>
            </a:fld>
            <a:endParaRPr kumimoji="1"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kumimoji="1"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A4C482C2-2335-6F45-A6FF-198D12AE5BB4}" type="slidenum">
              <a:rPr kumimoji="1" lang="ko-KR" altLang="en-US" smtClean="0"/>
              <a:pPr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2049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482C2-2335-6F45-A6FF-198D12AE5BB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6400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482C2-2335-6F45-A6FF-198D12AE5BB4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0688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482C2-2335-6F45-A6FF-198D12AE5BB4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2674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8C4F63-6376-D9C2-F465-C07A1A005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29D98B-C2E1-B19B-FFAD-89823A988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CA00F-691D-3994-46E5-A38980AE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72DD6D-7950-F6AE-B1A3-30BC69AC3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99307-4341-E42E-1F97-0E1F90AA5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563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97B1D-2818-7F9A-D461-85DDE1026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35B907-A76D-B4E4-3F96-A3E833954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96D9C-4B15-C787-0B8C-45C3117FE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1962E7-7D00-0984-B7B2-F0B0D8B69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3906F3-A2BF-05E1-AA14-CC0F1DD2D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3333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36CBBA-6BFB-7762-0101-136BDB36C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C39AFE-86E6-0234-0683-7E3E64C38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5947B5-EF7E-A2E6-CE99-D0448F441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764295-ABDB-04AD-3CA3-41475EDE7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533E9F-77DD-BA89-4520-8E25BCF6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393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B8275-88E6-5298-22AC-F04B51DDF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870B9E-3723-F0C0-4B3B-73434004B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5DFFBF-54F8-7CAC-B408-C2064180C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08CB6C-6BCA-AE51-4D40-ABAEC9990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86CA61-1708-5074-900A-1C990A49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2861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200B5-6DD5-1B67-F65A-C86D0A25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95FED8-0859-859B-B2EA-A4B1A2EE8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5F1AD4-B715-7A9D-C304-A4D9B4BD6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A1E92A-87C9-D9AB-A193-30E69D917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5BE27-8053-65DA-C776-73C61ECC6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6338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91F30-8FF4-39FA-A206-E742D1813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3A72B4-3744-0A2A-7480-FEFD4F7516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4395F9-922C-EF71-1316-1E51922D9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BE8195-E820-0AFA-C4FB-EDB0C14F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CA98CE-6DD8-54B1-1414-00596089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CE0F2A-1AA5-4F07-0D98-177D8551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174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9B50E-21A3-0C33-332C-FB4419C9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F8AB74-3862-3334-99ED-6091238E0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EC920E-FDAE-8EA1-95D8-346A4A011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E13EFE-518A-46CC-AB9C-AAA58CCF72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C4FE68-BB4E-CFD5-ABC8-6FCD15F5C0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D37232A-B427-F76D-A0EC-05039DEB9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613EBA-7CEF-B7EB-807E-A034D1989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B2C29EC-F42D-CE00-7596-059C3DA6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995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C69A40-95FD-DDA4-3EBE-A86B0AE3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894114-375D-2B52-87B7-A1433928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D88287-E424-40E6-B881-3E75CDCC4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B6D564-023F-C56C-119A-C0A65583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1764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AC8A66-84E3-F5A0-E771-75B152C5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3996BA-DB60-D069-5AB8-E813FC8E6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9805CD-A82F-06E5-90FD-F6A69D819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7655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2115D-9976-AFEA-F468-75970A122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06B83E-4845-2BF0-5DFF-B6A7BAD1A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C00373-7CDA-E4B7-0D3D-AA1AE5A2E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E95EC9-97CF-E7D3-6485-F74BECF8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1616AE-2F7C-939D-2B41-0BB95FCB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1C3CD1-2C89-5271-F411-DBADA8C6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3640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C9C16A-99A4-037B-AFC2-C2659F90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074AB7-DFA2-8FF2-8A45-14E87E5B3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449E34-4C60-7C6D-ED2F-AA2E6EB9F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DB96D4-B2DC-76BF-696C-8D9283536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19D4-499F-5C4E-A7D5-B02566D44DF9}" type="datetimeFigureOut">
              <a:rPr kumimoji="1" lang="ko-KR" altLang="en-US" smtClean="0"/>
              <a:t>2026. 1. 5.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034D88-04CA-D4E6-38D5-A3CFB408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B8CA6B-7DB8-14A2-2AA0-470B3D1F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20C7-2A1F-404F-B53B-A66088B01C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5524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551AB9-9F86-A869-45BC-E02E7650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B00BA5-91A5-2290-9F50-21FE4A71E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023BBD-CD29-376E-D6D6-69769ABD5F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FC0D19D4-499F-5C4E-A7D5-B02566D44DF9}" type="datetimeFigureOut">
              <a:rPr kumimoji="1" lang="ko-KR" altLang="en-US" smtClean="0"/>
              <a:pPr/>
              <a:t>2026. 1. 5.</a:t>
            </a:fld>
            <a:endParaRPr kumimoji="1"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9A6251-3419-50EA-F4A3-89DC3D431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F836C7-5DD6-CCD9-C4E3-1CCE9FF74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8E0120C7-2A1F-404F-B53B-A66088B01C3D}" type="slidenum">
              <a:rPr kumimoji="1" lang="ko-KR" altLang="en-US" smtClean="0"/>
              <a:pPr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343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pxhere.com/ko/photo/155051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4iZ71uqNk0?feature=oembed" TargetMode="External"/><Relationship Id="rId6" Type="http://schemas.openxmlformats.org/officeDocument/2006/relationships/image" Target="../media/image18.png"/><Relationship Id="rId5" Type="http://schemas.openxmlformats.org/officeDocument/2006/relationships/hyperlink" Target="https://youtu.be/I4iZ71uqNk0?si=xzUt8jLZH1mnU_eY" TargetMode="Externa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ahyoun/Gyeongsangnam-do-Safty-map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sv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0">
              <a:schemeClr val="accent1">
                <a:lumMod val="5000"/>
                <a:lumOff val="95000"/>
                <a:alpha val="20000"/>
              </a:schemeClr>
            </a:gs>
            <a:gs pos="8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정션, 교차로, 교통 회랑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609B82A-2B47-7786-1D4E-EDE7F1BA641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7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293588" y="-123344"/>
            <a:ext cx="12779176" cy="717771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B6278A5-5650-174E-4EBB-A3A2AAD691A7}"/>
              </a:ext>
            </a:extLst>
          </p:cNvPr>
          <p:cNvSpPr/>
          <p:nvPr/>
        </p:nvSpPr>
        <p:spPr>
          <a:xfrm>
            <a:off x="498776" y="555586"/>
            <a:ext cx="10997225" cy="57468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3BC438C-C531-C0FF-3E53-6772D31307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9936"/>
            <a:ext cx="9144000" cy="2387600"/>
          </a:xfrm>
        </p:spPr>
        <p:txBody>
          <a:bodyPr>
            <a:noAutofit/>
          </a:bodyPr>
          <a:lstStyle/>
          <a:p>
            <a:pPr algn="r"/>
            <a:r>
              <a:rPr lang="ko-KR" altLang="en-US" sz="5400" dirty="0">
                <a:solidFill>
                  <a:srgbClr val="FF7E79"/>
                </a:solidFill>
              </a:rPr>
              <a:t>최적화</a:t>
            </a:r>
            <a:r>
              <a:rPr lang="ko-KR" altLang="en-US" sz="5400" dirty="0"/>
              <a:t> </a:t>
            </a:r>
            <a:r>
              <a:rPr lang="ko-KR" altLang="en-US" sz="4000" dirty="0">
                <a:solidFill>
                  <a:schemeClr val="bg1"/>
                </a:solidFill>
              </a:rPr>
              <a:t>및</a:t>
            </a:r>
            <a:r>
              <a:rPr lang="ko-KR" altLang="en-US" sz="5400" dirty="0"/>
              <a:t> </a:t>
            </a:r>
            <a:r>
              <a:rPr lang="ko-KR" altLang="en-US" sz="54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인공지능 에이전트 </a:t>
            </a:r>
            <a:br>
              <a:rPr lang="en-US" altLang="ko-KR" sz="5400" dirty="0">
                <a:solidFill>
                  <a:srgbClr val="FF7E79"/>
                </a:solidFill>
              </a:rPr>
            </a:br>
            <a:r>
              <a:rPr lang="ko-KR" altLang="en-US" sz="4400" dirty="0">
                <a:solidFill>
                  <a:schemeClr val="bg1"/>
                </a:solidFill>
              </a:rPr>
              <a:t>기반 </a:t>
            </a:r>
            <a:r>
              <a:rPr lang="ko-KR" altLang="en-US" sz="4000" dirty="0">
                <a:solidFill>
                  <a:srgbClr val="00B5FF"/>
                </a:solidFill>
              </a:rPr>
              <a:t>경상남도</a:t>
            </a:r>
            <a:r>
              <a:rPr lang="ko-KR" altLang="en-US" sz="4400" b="1" dirty="0">
                <a:solidFill>
                  <a:schemeClr val="bg1"/>
                </a:solidFill>
              </a:rPr>
              <a:t> 순찰 </a:t>
            </a:r>
            <a:r>
              <a:rPr lang="ko-KR" altLang="en-US" sz="4400" dirty="0">
                <a:solidFill>
                  <a:schemeClr val="bg1"/>
                </a:solidFill>
              </a:rPr>
              <a:t>시뮬레이션 </a:t>
            </a:r>
            <a:br>
              <a:rPr lang="en-US" altLang="ko-KR" sz="44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지리통계 결과</a:t>
            </a:r>
            <a:endParaRPr kumimoji="1" lang="ko-KR" altLang="en-US" sz="44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8B3DA1D-CCFE-B1FA-FBC5-F7F610B89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9936"/>
            <a:ext cx="9144000" cy="1655762"/>
          </a:xfrm>
        </p:spPr>
        <p:txBody>
          <a:bodyPr/>
          <a:lstStyle/>
          <a:p>
            <a:pPr algn="r"/>
            <a:r>
              <a:rPr kumimoji="1" lang="en-US" altLang="ko-KR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Team - </a:t>
            </a:r>
            <a:r>
              <a:rPr kumimoji="1" lang="ko-KR" alt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데이터에 물리다</a:t>
            </a:r>
            <a:endParaRPr kumimoji="1" lang="en-US" altLang="ko-KR" sz="3600" dirty="0">
              <a:solidFill>
                <a:schemeClr val="accent4">
                  <a:lumMod val="20000"/>
                  <a:lumOff val="8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kumimoji="1"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물리학과</a:t>
            </a:r>
            <a:r>
              <a:rPr kumimoji="1"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20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김가현</a:t>
            </a:r>
            <a:r>
              <a:rPr kumimoji="1" lang="en-US" altLang="ko-KR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20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김다온</a:t>
            </a:r>
            <a:r>
              <a:rPr kumimoji="1" lang="en-US" altLang="ko-KR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장지현</a:t>
            </a:r>
            <a:r>
              <a:rPr kumimoji="1" lang="en-US" altLang="ko-KR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kumimoji="1"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최승호</a:t>
            </a:r>
            <a:endParaRPr kumimoji="1"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CC44E32C-8D17-45DB-7C3A-A80E3C443276}"/>
              </a:ext>
            </a:extLst>
          </p:cNvPr>
          <p:cNvCxnSpPr>
            <a:cxnSpLocks/>
          </p:cNvCxnSpPr>
          <p:nvPr/>
        </p:nvCxnSpPr>
        <p:spPr>
          <a:xfrm>
            <a:off x="498776" y="555585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C3115B75-C8F8-E60B-846D-08153B262361}"/>
              </a:ext>
            </a:extLst>
          </p:cNvPr>
          <p:cNvCxnSpPr>
            <a:cxnSpLocks/>
          </p:cNvCxnSpPr>
          <p:nvPr/>
        </p:nvCxnSpPr>
        <p:spPr>
          <a:xfrm>
            <a:off x="498776" y="707985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FA428742-8155-30B6-B08F-93494A794308}"/>
              </a:ext>
            </a:extLst>
          </p:cNvPr>
          <p:cNvCxnSpPr>
            <a:cxnSpLocks/>
          </p:cNvCxnSpPr>
          <p:nvPr/>
        </p:nvCxnSpPr>
        <p:spPr>
          <a:xfrm>
            <a:off x="498777" y="6270535"/>
            <a:ext cx="10800000" cy="0"/>
          </a:xfrm>
          <a:prstGeom prst="line">
            <a:avLst/>
          </a:prstGeom>
          <a:ln w="63500">
            <a:solidFill>
              <a:schemeClr val="bg1">
                <a:alpha val="8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그림 17" descr="폰트, 로고, 상징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CB15A4E-6EC0-E304-3DDB-4C2AE76EC26A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485157"/>
              </a:clrFrom>
              <a:clrTo>
                <a:srgbClr val="485157">
                  <a:alpha val="0"/>
                </a:srgbClr>
              </a:clrTo>
            </a:clrChange>
          </a:blip>
          <a:srcRect t="4540"/>
          <a:stretch>
            <a:fillRect/>
          </a:stretch>
        </p:blipFill>
        <p:spPr>
          <a:xfrm>
            <a:off x="684711" y="728576"/>
            <a:ext cx="2570251" cy="545234"/>
          </a:xfrm>
          <a:prstGeom prst="rect">
            <a:avLst/>
          </a:prstGeom>
        </p:spPr>
      </p:pic>
      <p:pic>
        <p:nvPicPr>
          <p:cNvPr id="9" name="그림 8" descr="차량, 바퀴, 육상 차량, 교통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16E505C-F820-52C2-E386-609778604B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75" y="4280499"/>
            <a:ext cx="3353352" cy="2794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44D894-5C2A-E5BD-E26A-4C4FB090CEBD}"/>
              </a:ext>
            </a:extLst>
          </p:cNvPr>
          <p:cNvSpPr txBox="1"/>
          <p:nvPr/>
        </p:nvSpPr>
        <p:spPr>
          <a:xfrm>
            <a:off x="3344449" y="697146"/>
            <a:ext cx="4121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융</a:t>
            </a:r>
            <a:r>
              <a:rPr lang="en-US" altLang="ko-KR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복합 </a:t>
            </a:r>
            <a:r>
              <a:rPr lang="en-US" altLang="ko-KR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ICT </a:t>
            </a:r>
            <a:r>
              <a:rPr lang="ko-KR" altLang="en-US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활용 공모전 </a:t>
            </a:r>
            <a:r>
              <a:rPr lang="en-US" altLang="ko-KR" sz="2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2025</a:t>
            </a:r>
            <a:endParaRPr lang="ko-KR" altLang="en-US" sz="2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092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5E6E4F-F606-8B16-1073-BD66D8D4677B}"/>
              </a:ext>
            </a:extLst>
          </p:cNvPr>
          <p:cNvSpPr txBox="1"/>
          <p:nvPr/>
        </p:nvSpPr>
        <p:spPr>
          <a:xfrm>
            <a:off x="348342" y="287049"/>
            <a:ext cx="80367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치안 격차와 기존 지표의 한계</a:t>
            </a: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E9634100-3C30-D73E-BF69-E8228118983B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44CF5C0-F6FB-4C98-593C-91EBE512A4AE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181237C4-0773-80CD-CA97-46AC19559B09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3409B3C-A0CF-0B0C-E937-35183C2DD062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rgbClr val="FC5E56">
              <a:alpha val="80000"/>
            </a:srgbClr>
          </a:solidFill>
          <a:ln w="38100">
            <a:solidFill>
              <a:srgbClr val="B20C00"/>
            </a:solidFill>
          </a:ln>
          <a:effectLst>
            <a:glow rad="63500">
              <a:srgbClr val="FC5E56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막힌 원호[B] 11">
            <a:extLst>
              <a:ext uri="{FF2B5EF4-FFF2-40B4-BE49-F238E27FC236}">
                <a16:creationId xmlns:a16="http://schemas.microsoft.com/office/drawing/2014/main" id="{B736FBD1-8D3A-9A73-C7CB-9255A9DB8ED8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D2D8349-1998-0309-EC04-E3A37EA1EB70}"/>
              </a:ext>
            </a:extLst>
          </p:cNvPr>
          <p:cNvSpPr/>
          <p:nvPr/>
        </p:nvSpPr>
        <p:spPr>
          <a:xfrm>
            <a:off x="9927244" y="24862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막힌 원호[B] 15">
            <a:extLst>
              <a:ext uri="{FF2B5EF4-FFF2-40B4-BE49-F238E27FC236}">
                <a16:creationId xmlns:a16="http://schemas.microsoft.com/office/drawing/2014/main" id="{98B9124E-A778-EB5A-D4FD-8B4D255E5B4D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7FEACFB-E725-7C61-F233-E90C44B418E9}"/>
              </a:ext>
            </a:extLst>
          </p:cNvPr>
          <p:cNvSpPr/>
          <p:nvPr/>
        </p:nvSpPr>
        <p:spPr>
          <a:xfrm>
            <a:off x="10767101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막힌 원호[B] 18">
            <a:extLst>
              <a:ext uri="{FF2B5EF4-FFF2-40B4-BE49-F238E27FC236}">
                <a16:creationId xmlns:a16="http://schemas.microsoft.com/office/drawing/2014/main" id="{381F9D4D-D303-6A71-8C8C-D09269FB9BA3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9D02F9-F6B5-41C5-3CBA-959BFD6EA3B2}"/>
              </a:ext>
            </a:extLst>
          </p:cNvPr>
          <p:cNvSpPr txBox="1"/>
          <p:nvPr/>
        </p:nvSpPr>
        <p:spPr>
          <a:xfrm>
            <a:off x="9217175" y="1016022"/>
            <a:ext cx="1920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FC5E5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Introduction</a:t>
            </a:r>
            <a:endParaRPr kumimoji="1" lang="ko-KR" altLang="en-US" sz="2400" dirty="0">
              <a:solidFill>
                <a:srgbClr val="FC5E56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6" name="그림 25" descr="스크린샷, 지도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45E476B-5348-DAB8-0E24-016B84095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88" y="1320819"/>
            <a:ext cx="4312687" cy="553718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53FC17B-A0AE-5BA9-1973-E9836DA29C0B}"/>
              </a:ext>
            </a:extLst>
          </p:cNvPr>
          <p:cNvSpPr txBox="1"/>
          <p:nvPr/>
        </p:nvSpPr>
        <p:spPr>
          <a:xfrm>
            <a:off x="5922417" y="1244619"/>
            <a:ext cx="6269583" cy="5331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endParaRPr lang="en-US" altLang="ko-KR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창원특례시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인구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100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만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부터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의령군 </a:t>
            </a:r>
            <a:r>
              <a:rPr lang="en-US" altLang="ko-KR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인구 </a:t>
            </a:r>
            <a:r>
              <a:rPr lang="en-US" altLang="ko-KR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만</a:t>
            </a:r>
            <a:r>
              <a:rPr lang="en-US" altLang="ko-KR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ko-KR" altLang="en-US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천</a:t>
            </a:r>
            <a:r>
              <a:rPr lang="en-US" altLang="ko-KR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rgbClr val="03918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까지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도농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복합 구조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1">
              <a:lnSpc>
                <a:spcPct val="114000"/>
              </a:lnSpc>
            </a:pP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기존 치안정책의 한계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인구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면적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사건 건수 등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행정구역 단위 총량지표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치중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실제 도로망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지리 구조에서 치안 유의 구역 등과 같이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행정력이 구조적으로 닿기 어려운 구간”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산악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해양지역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충분히 반영되지 못함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1">
              <a:lnSpc>
                <a:spcPct val="114000"/>
              </a:lnSpc>
            </a:pP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보완 필요성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도로망 기반 접근성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교통 구조를 반영한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실질적인 순찰 난이도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취약 구간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접근 기회비용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정량적으로 파악할 필요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예산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인력 배분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시설확충 시 “취약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비취약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지역”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이분법을 넘어서는 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우선순위 포함 정량 방범 지표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필요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A4FA5F2C-F550-1170-2D4C-7C5F194E7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6" r="5556"/>
          <a:stretch>
            <a:fillRect/>
          </a:stretch>
        </p:blipFill>
        <p:spPr>
          <a:xfrm>
            <a:off x="4565981" y="3230926"/>
            <a:ext cx="1320000" cy="990000"/>
          </a:xfrm>
          <a:prstGeom prst="rect">
            <a:avLst/>
          </a:prstGeom>
          <a:ln w="38100" cap="rnd">
            <a:solidFill>
              <a:srgbClr val="E4580A">
                <a:alpha val="70000"/>
              </a:srgbClr>
            </a:solidFill>
            <a:prstDash val="lgDash"/>
          </a:ln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D017D430-DB14-B35B-811D-AE22FF770F22}"/>
              </a:ext>
            </a:extLst>
          </p:cNvPr>
          <p:cNvSpPr/>
          <p:nvPr/>
        </p:nvSpPr>
        <p:spPr>
          <a:xfrm>
            <a:off x="2865750" y="3455192"/>
            <a:ext cx="382681" cy="205371"/>
          </a:xfrm>
          <a:prstGeom prst="rect">
            <a:avLst/>
          </a:prstGeom>
          <a:noFill/>
          <a:ln w="25400" cap="rnd">
            <a:solidFill>
              <a:srgbClr val="E4580A">
                <a:alpha val="80000"/>
              </a:srgbClr>
            </a:solidFill>
            <a:prstDash val="dash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35AC3420-1100-F6F1-E32B-3DA63DA9D277}"/>
              </a:ext>
            </a:extLst>
          </p:cNvPr>
          <p:cNvCxnSpPr>
            <a:cxnSpLocks/>
          </p:cNvCxnSpPr>
          <p:nvPr/>
        </p:nvCxnSpPr>
        <p:spPr>
          <a:xfrm flipV="1">
            <a:off x="3247206" y="3214658"/>
            <a:ext cx="1336493" cy="240534"/>
          </a:xfrm>
          <a:prstGeom prst="line">
            <a:avLst/>
          </a:prstGeom>
          <a:ln w="22225" cap="rnd">
            <a:solidFill>
              <a:srgbClr val="E4580A">
                <a:alpha val="80000"/>
              </a:srgbClr>
            </a:solidFill>
            <a:prstDash val="dash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[R] 36">
            <a:extLst>
              <a:ext uri="{FF2B5EF4-FFF2-40B4-BE49-F238E27FC236}">
                <a16:creationId xmlns:a16="http://schemas.microsoft.com/office/drawing/2014/main" id="{142B32F6-9592-D179-8BAB-5715A334545F}"/>
              </a:ext>
            </a:extLst>
          </p:cNvPr>
          <p:cNvCxnSpPr>
            <a:cxnSpLocks/>
          </p:cNvCxnSpPr>
          <p:nvPr/>
        </p:nvCxnSpPr>
        <p:spPr>
          <a:xfrm>
            <a:off x="3247206" y="3668761"/>
            <a:ext cx="1318775" cy="568433"/>
          </a:xfrm>
          <a:prstGeom prst="line">
            <a:avLst/>
          </a:prstGeom>
          <a:ln w="22225" cap="rnd">
            <a:solidFill>
              <a:srgbClr val="E4580A">
                <a:alpha val="80000"/>
              </a:srgbClr>
            </a:solidFill>
            <a:prstDash val="dash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그림 47" descr="항공 사진, 조감도, 공중의, 야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10886A5-C581-7883-E6DF-F815D9305D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26" t="31901" r="27548" b="3013"/>
          <a:stretch>
            <a:fillRect/>
          </a:stretch>
        </p:blipFill>
        <p:spPr>
          <a:xfrm>
            <a:off x="2140809" y="1132012"/>
            <a:ext cx="1320000" cy="990000"/>
          </a:xfrm>
          <a:prstGeom prst="rect">
            <a:avLst/>
          </a:prstGeom>
          <a:ln w="38100" cap="rnd">
            <a:solidFill>
              <a:srgbClr val="039183">
                <a:alpha val="70000"/>
              </a:srgbClr>
            </a:solidFill>
            <a:prstDash val="sysDash"/>
          </a:ln>
        </p:spPr>
      </p:pic>
      <p:sp>
        <p:nvSpPr>
          <p:cNvPr id="53" name="직사각형 52">
            <a:extLst>
              <a:ext uri="{FF2B5EF4-FFF2-40B4-BE49-F238E27FC236}">
                <a16:creationId xmlns:a16="http://schemas.microsoft.com/office/drawing/2014/main" id="{865A9E4A-582D-F42A-5BC2-A22B1506AB8F}"/>
              </a:ext>
            </a:extLst>
          </p:cNvPr>
          <p:cNvSpPr/>
          <p:nvPr/>
        </p:nvSpPr>
        <p:spPr>
          <a:xfrm>
            <a:off x="2073099" y="2949250"/>
            <a:ext cx="382681" cy="205371"/>
          </a:xfrm>
          <a:prstGeom prst="rect">
            <a:avLst/>
          </a:prstGeom>
          <a:noFill/>
          <a:ln w="25400" cap="rnd">
            <a:solidFill>
              <a:srgbClr val="039183">
                <a:alpha val="80000"/>
              </a:srgbClr>
            </a:solidFill>
            <a:prstDash val="sys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57" name="직선 연결선[R] 56">
            <a:extLst>
              <a:ext uri="{FF2B5EF4-FFF2-40B4-BE49-F238E27FC236}">
                <a16:creationId xmlns:a16="http://schemas.microsoft.com/office/drawing/2014/main" id="{9AF353EF-8020-49DB-E7B6-1D97C54431DB}"/>
              </a:ext>
            </a:extLst>
          </p:cNvPr>
          <p:cNvCxnSpPr>
            <a:cxnSpLocks/>
            <a:stCxn id="53" idx="1"/>
          </p:cNvCxnSpPr>
          <p:nvPr/>
        </p:nvCxnSpPr>
        <p:spPr>
          <a:xfrm flipV="1">
            <a:off x="2073099" y="2122012"/>
            <a:ext cx="67710" cy="929924"/>
          </a:xfrm>
          <a:prstGeom prst="line">
            <a:avLst/>
          </a:prstGeom>
          <a:ln w="22225" cap="rnd">
            <a:solidFill>
              <a:srgbClr val="039183">
                <a:alpha val="80000"/>
              </a:srgbClr>
            </a:solidFill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[R] 62">
            <a:extLst>
              <a:ext uri="{FF2B5EF4-FFF2-40B4-BE49-F238E27FC236}">
                <a16:creationId xmlns:a16="http://schemas.microsoft.com/office/drawing/2014/main" id="{28B02436-AECC-47A0-45DE-AF3A6521E0A7}"/>
              </a:ext>
            </a:extLst>
          </p:cNvPr>
          <p:cNvCxnSpPr>
            <a:cxnSpLocks/>
          </p:cNvCxnSpPr>
          <p:nvPr/>
        </p:nvCxnSpPr>
        <p:spPr>
          <a:xfrm flipV="1">
            <a:off x="2455708" y="2122012"/>
            <a:ext cx="1005101" cy="813642"/>
          </a:xfrm>
          <a:prstGeom prst="line">
            <a:avLst/>
          </a:prstGeom>
          <a:ln w="22225" cap="rnd">
            <a:solidFill>
              <a:srgbClr val="039183">
                <a:alpha val="80000"/>
              </a:srgbClr>
            </a:solidFill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7" name="그림 66" descr="클립아트, 만화 영화, 그림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92A2C95-0D95-F74E-C8E4-1C78E80BD07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1730" t="9926" r="1308" b="-197"/>
          <a:stretch>
            <a:fillRect/>
          </a:stretch>
        </p:blipFill>
        <p:spPr>
          <a:xfrm>
            <a:off x="70689" y="3636533"/>
            <a:ext cx="745906" cy="887944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573FA500-B52B-6A79-3526-5E69A91F32D4}"/>
              </a:ext>
            </a:extLst>
          </p:cNvPr>
          <p:cNvSpPr txBox="1"/>
          <p:nvPr/>
        </p:nvSpPr>
        <p:spPr>
          <a:xfrm>
            <a:off x="250076" y="4495930"/>
            <a:ext cx="545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rgbClr val="39C0C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지누</a:t>
            </a:r>
            <a:r>
              <a:rPr kumimoji="1" lang="ko-KR" altLang="en-US" sz="1000" dirty="0">
                <a:solidFill>
                  <a:srgbClr val="39C0C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kumimoji="1" lang="en-US" altLang="ko-KR" sz="1000" dirty="0">
                <a:solidFill>
                  <a:srgbClr val="39C0C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ko-KR" altLang="en-US" sz="1000" dirty="0">
                <a:solidFill>
                  <a:srgbClr val="39C0C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서식지</a:t>
            </a:r>
          </a:p>
        </p:txBody>
      </p:sp>
      <p:cxnSp>
        <p:nvCxnSpPr>
          <p:cNvPr id="73" name="꺾인 연결선[E] 72">
            <a:extLst>
              <a:ext uri="{FF2B5EF4-FFF2-40B4-BE49-F238E27FC236}">
                <a16:creationId xmlns:a16="http://schemas.microsoft.com/office/drawing/2014/main" id="{AC29809C-0F93-F5A0-80DE-FFDAD8411E92}"/>
              </a:ext>
            </a:extLst>
          </p:cNvPr>
          <p:cNvCxnSpPr>
            <a:cxnSpLocks/>
            <a:stCxn id="67" idx="3"/>
          </p:cNvCxnSpPr>
          <p:nvPr/>
        </p:nvCxnSpPr>
        <p:spPr>
          <a:xfrm flipV="1">
            <a:off x="816595" y="3717284"/>
            <a:ext cx="859149" cy="363221"/>
          </a:xfrm>
          <a:prstGeom prst="bentConnector3">
            <a:avLst/>
          </a:prstGeom>
          <a:ln w="22225" cap="rnd">
            <a:gradFill flip="none" rotWithShape="1">
              <a:gsLst>
                <a:gs pos="0">
                  <a:srgbClr val="39C0CA">
                    <a:alpha val="90000"/>
                  </a:srgbClr>
                </a:gs>
                <a:gs pos="100000">
                  <a:srgbClr val="4CA6D5"/>
                </a:gs>
                <a:gs pos="50000">
                  <a:srgbClr val="A7FEFF"/>
                </a:gs>
              </a:gsLst>
              <a:lin ang="0" scaled="1"/>
              <a:tileRect/>
            </a:gradFill>
            <a:prstDash val="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꺾인 연결선[E] 74">
            <a:extLst>
              <a:ext uri="{FF2B5EF4-FFF2-40B4-BE49-F238E27FC236}">
                <a16:creationId xmlns:a16="http://schemas.microsoft.com/office/drawing/2014/main" id="{C2D3B31C-E280-570A-8A34-8FE937D10503}"/>
              </a:ext>
            </a:extLst>
          </p:cNvPr>
          <p:cNvCxnSpPr>
            <a:cxnSpLocks/>
            <a:stCxn id="67" idx="3"/>
          </p:cNvCxnSpPr>
          <p:nvPr/>
        </p:nvCxnSpPr>
        <p:spPr>
          <a:xfrm>
            <a:off x="816595" y="4080505"/>
            <a:ext cx="1660995" cy="615480"/>
          </a:xfrm>
          <a:prstGeom prst="bentConnector3">
            <a:avLst>
              <a:gd name="adj1" fmla="val 57916"/>
            </a:avLst>
          </a:prstGeom>
          <a:ln w="22225" cap="rnd">
            <a:gradFill flip="none" rotWithShape="1">
              <a:gsLst>
                <a:gs pos="0">
                  <a:srgbClr val="39C0CA">
                    <a:alpha val="90000"/>
                  </a:srgbClr>
                </a:gs>
                <a:gs pos="100000">
                  <a:srgbClr val="4CA6D5"/>
                </a:gs>
                <a:gs pos="50000">
                  <a:srgbClr val="A7FEFF"/>
                </a:gs>
              </a:gsLst>
              <a:lin ang="0" scaled="1"/>
              <a:tileRect/>
            </a:gradFill>
            <a:prstDash val="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꺾인 연결선[E] 77">
            <a:extLst>
              <a:ext uri="{FF2B5EF4-FFF2-40B4-BE49-F238E27FC236}">
                <a16:creationId xmlns:a16="http://schemas.microsoft.com/office/drawing/2014/main" id="{0D9663E7-40AB-C42F-41EA-7DA3474526D6}"/>
              </a:ext>
            </a:extLst>
          </p:cNvPr>
          <p:cNvCxnSpPr>
            <a:cxnSpLocks/>
          </p:cNvCxnSpPr>
          <p:nvPr/>
        </p:nvCxnSpPr>
        <p:spPr>
          <a:xfrm flipV="1">
            <a:off x="837772" y="3498913"/>
            <a:ext cx="2194049" cy="581592"/>
          </a:xfrm>
          <a:prstGeom prst="bentConnector3">
            <a:avLst>
              <a:gd name="adj1" fmla="val 10503"/>
            </a:avLst>
          </a:prstGeom>
          <a:ln w="22225" cap="rnd">
            <a:gradFill flip="none" rotWithShape="1">
              <a:gsLst>
                <a:gs pos="0">
                  <a:srgbClr val="39C0CA">
                    <a:alpha val="90000"/>
                  </a:srgbClr>
                </a:gs>
                <a:gs pos="100000">
                  <a:srgbClr val="4CA6D5"/>
                </a:gs>
                <a:gs pos="50000">
                  <a:srgbClr val="A7FEFF"/>
                </a:gs>
              </a:gsLst>
              <a:lin ang="0" scaled="1"/>
              <a:tileRect/>
            </a:gradFill>
            <a:prstDash val="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29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08EB259E-50DB-F446-53DA-90FFEE865AF1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3AD91DF0-A0D2-C74D-1E43-DF434E6B71FB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282DDE90-85CB-9BDD-EBC8-D1E369120C00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91A0061-5D8B-87E3-DB13-02CDEA06EC9E}"/>
              </a:ext>
            </a:extLst>
          </p:cNvPr>
          <p:cNvSpPr/>
          <p:nvPr/>
        </p:nvSpPr>
        <p:spPr>
          <a:xfrm>
            <a:off x="9927244" y="248629"/>
            <a:ext cx="500838" cy="500838"/>
          </a:xfrm>
          <a:prstGeom prst="ellipse">
            <a:avLst/>
          </a:prstGeom>
          <a:solidFill>
            <a:srgbClr val="FEBD30"/>
          </a:solidFill>
          <a:ln w="38100">
            <a:solidFill>
              <a:srgbClr val="AA7900"/>
            </a:solidFill>
          </a:ln>
          <a:effectLst>
            <a:glow rad="38100">
              <a:srgbClr val="FEBD30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막힌 원호[B] 10">
            <a:extLst>
              <a:ext uri="{FF2B5EF4-FFF2-40B4-BE49-F238E27FC236}">
                <a16:creationId xmlns:a16="http://schemas.microsoft.com/office/drawing/2014/main" id="{D4DD2F82-C4E3-CD3B-5D05-7758F039CDCA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628F9C2-DFA0-94B6-2C78-C2A9FBD0B2E6}"/>
              </a:ext>
            </a:extLst>
          </p:cNvPr>
          <p:cNvSpPr/>
          <p:nvPr/>
        </p:nvSpPr>
        <p:spPr>
          <a:xfrm>
            <a:off x="10767101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막힌 원호[B] 12">
            <a:extLst>
              <a:ext uri="{FF2B5EF4-FFF2-40B4-BE49-F238E27FC236}">
                <a16:creationId xmlns:a16="http://schemas.microsoft.com/office/drawing/2014/main" id="{5B8314D3-50C8-A83D-E296-B6CB9F1EA6A8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2F4AF0-5E57-FCB6-5CBF-F4A0F4106494}"/>
              </a:ext>
            </a:extLst>
          </p:cNvPr>
          <p:cNvSpPr txBox="1"/>
          <p:nvPr/>
        </p:nvSpPr>
        <p:spPr>
          <a:xfrm>
            <a:off x="9197138" y="1016022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AA79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Methodology</a:t>
            </a:r>
            <a:endParaRPr kumimoji="1" lang="ko-KR" altLang="en-US" sz="2400" dirty="0">
              <a:solidFill>
                <a:srgbClr val="AA79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312CBFE-8616-2D7C-711D-84A1754EE41A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막힌 원호[B] 8">
            <a:extLst>
              <a:ext uri="{FF2B5EF4-FFF2-40B4-BE49-F238E27FC236}">
                <a16:creationId xmlns:a16="http://schemas.microsoft.com/office/drawing/2014/main" id="{EF2CCAED-34BB-9ADE-A99E-F3577FEB550D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8CF7-63C0-71F0-080E-D0519DEDDF69}"/>
              </a:ext>
            </a:extLst>
          </p:cNvPr>
          <p:cNvSpPr txBox="1"/>
          <p:nvPr/>
        </p:nvSpPr>
        <p:spPr>
          <a:xfrm>
            <a:off x="498776" y="1041814"/>
            <a:ext cx="60992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000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</a:t>
            </a:r>
            <a:r>
              <a:rPr lang="en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eographic</a:t>
            </a:r>
            <a:r>
              <a:rPr lang="en" altLang="ko-KR" sz="2000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</a:t>
            </a:r>
            <a:r>
              <a:rPr lang="en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nformation</a:t>
            </a:r>
            <a:r>
              <a:rPr lang="en" altLang="ko-KR" sz="2000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S</a:t>
            </a:r>
            <a:r>
              <a:rPr lang="en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ystem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88932E-D982-EA52-56D5-542788A7174B}"/>
              </a:ext>
            </a:extLst>
          </p:cNvPr>
          <p:cNvSpPr txBox="1"/>
          <p:nvPr/>
        </p:nvSpPr>
        <p:spPr>
          <a:xfrm>
            <a:off x="348343" y="287049"/>
            <a:ext cx="7257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GIS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함께하는 공공행정 데이터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CF5DDD-656C-6A49-F908-6B096C7C4A90}"/>
              </a:ext>
            </a:extLst>
          </p:cNvPr>
          <p:cNvSpPr txBox="1"/>
          <p:nvPr/>
        </p:nvSpPr>
        <p:spPr>
          <a:xfrm>
            <a:off x="348343" y="1628332"/>
            <a:ext cx="2653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공공행정 데이터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1D630B-139A-9E31-D60C-D890201B7CC4}"/>
              </a:ext>
            </a:extLst>
          </p:cNvPr>
          <p:cNvSpPr txBox="1"/>
          <p:nvPr/>
        </p:nvSpPr>
        <p:spPr>
          <a:xfrm>
            <a:off x="348344" y="2198432"/>
            <a:ext cx="3141616" cy="3961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👥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KOSIS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기반 행정구역별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인구 통계 데이터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📄 공공행정 데이터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👮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 행정 기반 데이터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경찰서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지구대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파출소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🎥 방범목적 </a:t>
            </a: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cctv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  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반경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20m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영향</a:t>
            </a:r>
            <a:endParaRPr lang="en-US" altLang="ko-KR" dirty="0">
              <a:solidFill>
                <a:schemeClr val="accent6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🏫 초등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·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중학교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교육환경 보호구역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  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반경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50m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영향</a:t>
            </a:r>
          </a:p>
          <a:p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6EA28F71-712B-1BD1-5D2C-DF09D5EFC536}"/>
              </a:ext>
            </a:extLst>
          </p:cNvPr>
          <p:cNvCxnSpPr>
            <a:cxnSpLocks/>
          </p:cNvCxnSpPr>
          <p:nvPr/>
        </p:nvCxnSpPr>
        <p:spPr>
          <a:xfrm flipV="1">
            <a:off x="3916680" y="1628332"/>
            <a:ext cx="0" cy="5033763"/>
          </a:xfrm>
          <a:prstGeom prst="line">
            <a:avLst/>
          </a:prstGeom>
          <a:ln w="63500">
            <a:solidFill>
              <a:schemeClr val="bg2">
                <a:lumMod val="90000"/>
                <a:alpha val="8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7DB8A6F-9F6D-6F9D-47BD-FF8BC8C380D7}"/>
              </a:ext>
            </a:extLst>
          </p:cNvPr>
          <p:cNvSpPr txBox="1"/>
          <p:nvPr/>
        </p:nvSpPr>
        <p:spPr>
          <a:xfrm>
            <a:off x="4135693" y="1628332"/>
            <a:ext cx="2653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지리정보 데이터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411C06-CF8E-6779-E045-25BE0F3C3F98}"/>
              </a:ext>
            </a:extLst>
          </p:cNvPr>
          <p:cNvSpPr txBox="1"/>
          <p:nvPr/>
        </p:nvSpPr>
        <p:spPr>
          <a:xfrm>
            <a:off x="4110455" y="2198432"/>
            <a:ext cx="3773865" cy="2496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인구 데이터와 결합하여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행정구역 별 인구밀도 계산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🛣️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OpenStreetMap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기반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 도로 데이터 수집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순찰차 접근 가능한 도로 한정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3F966D2F-C70E-361C-A175-488FC01E91CA}"/>
              </a:ext>
            </a:extLst>
          </p:cNvPr>
          <p:cNvCxnSpPr>
            <a:cxnSpLocks/>
          </p:cNvCxnSpPr>
          <p:nvPr/>
        </p:nvCxnSpPr>
        <p:spPr>
          <a:xfrm flipV="1">
            <a:off x="7909560" y="1628332"/>
            <a:ext cx="0" cy="2690445"/>
          </a:xfrm>
          <a:prstGeom prst="line">
            <a:avLst/>
          </a:prstGeom>
          <a:ln w="63500">
            <a:solidFill>
              <a:schemeClr val="bg2">
                <a:lumMod val="90000"/>
                <a:alpha val="8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A6A80130-6139-26C0-8D7C-B22E44825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215" y="3202815"/>
            <a:ext cx="445780" cy="44578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AD6BEF7-8E06-5B25-A269-6AD199C71706}"/>
              </a:ext>
            </a:extLst>
          </p:cNvPr>
          <p:cNvSpPr txBox="1"/>
          <p:nvPr/>
        </p:nvSpPr>
        <p:spPr>
          <a:xfrm>
            <a:off x="8095029" y="1628332"/>
            <a:ext cx="3430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 도로망 구축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2B28F62-27F6-EE63-475E-4FA5F1956E01}"/>
              </a:ext>
            </a:extLst>
          </p:cNvPr>
          <p:cNvSpPr txBox="1"/>
          <p:nvPr/>
        </p:nvSpPr>
        <p:spPr>
          <a:xfrm>
            <a:off x="8069791" y="2198432"/>
            <a:ext cx="3773865" cy="248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도로 링크를 간선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edge), </a:t>
            </a:r>
            <a:br>
              <a:rPr lang="en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교차로를 노드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node)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하는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도로 그래프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구성</a:t>
            </a:r>
          </a:p>
          <a:p>
            <a:pPr>
              <a:lnSpc>
                <a:spcPct val="114000"/>
              </a:lnSpc>
            </a:pP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직선 상 연속 구간은 하나의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간선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교차로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경찰거점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경로 분기점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일정 길이 도로 끝점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(10m)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은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접합점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5" name="그림 44" descr="지도, 항공 사진, 조감도, 도시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504D7D-087F-44AD-7847-227B95BCDC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2" t="9422" r="-192" b="21002"/>
          <a:stretch>
            <a:fillRect/>
          </a:stretch>
        </p:blipFill>
        <p:spPr>
          <a:xfrm>
            <a:off x="4630424" y="4582660"/>
            <a:ext cx="6558272" cy="207943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610797D-D9AE-A1FF-6FBA-F05EBBBBE04C}"/>
              </a:ext>
            </a:extLst>
          </p:cNvPr>
          <p:cNvSpPr txBox="1"/>
          <p:nvPr/>
        </p:nvSpPr>
        <p:spPr>
          <a:xfrm>
            <a:off x="4655082" y="4557296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e.g. </a:t>
            </a:r>
            <a:r>
              <a:rPr kumimoji="1" lang="ko-KR" altLang="en-US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개양오거리</a:t>
            </a:r>
            <a:r>
              <a:rPr kumimoji="1"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인근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A60981-64E8-CFD5-C7FF-495EA6391869}"/>
              </a:ext>
            </a:extLst>
          </p:cNvPr>
          <p:cNvSpPr txBox="1"/>
          <p:nvPr/>
        </p:nvSpPr>
        <p:spPr>
          <a:xfrm>
            <a:off x="4578763" y="5370809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err="1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부설중</a:t>
            </a:r>
            <a:r>
              <a:rPr kumimoji="1" lang="ko-KR" altLang="en-US" sz="1400" dirty="0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▷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C79C622-5E9A-C7FE-C595-C4FEF17D7A7F}"/>
              </a:ext>
            </a:extLst>
          </p:cNvPr>
          <p:cNvSpPr txBox="1"/>
          <p:nvPr/>
        </p:nvSpPr>
        <p:spPr>
          <a:xfrm>
            <a:off x="9217175" y="4619924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◁</a:t>
            </a:r>
            <a:r>
              <a:rPr kumimoji="1" lang="ko-KR" altLang="en-US" sz="1400" dirty="0" err="1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정촌초</a:t>
            </a:r>
            <a:endParaRPr kumimoji="1" lang="ko-KR" altLang="en-US" sz="1400" dirty="0">
              <a:solidFill>
                <a:srgbClr val="FFA50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94561E-12C6-C054-BEF1-72EA816BE93A}"/>
              </a:ext>
            </a:extLst>
          </p:cNvPr>
          <p:cNvSpPr txBox="1"/>
          <p:nvPr/>
        </p:nvSpPr>
        <p:spPr>
          <a:xfrm>
            <a:off x="9581453" y="4912832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△</a:t>
            </a:r>
            <a:r>
              <a:rPr kumimoji="1" lang="ko-KR" altLang="en-US" sz="1400" dirty="0" err="1">
                <a:solidFill>
                  <a:srgbClr val="FFA50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개양중</a:t>
            </a:r>
            <a:endParaRPr kumimoji="1" lang="ko-KR" altLang="en-US" sz="1400" dirty="0">
              <a:solidFill>
                <a:srgbClr val="FFA50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A6CD38-0E52-68EE-1D8E-06F6DE5BE9FF}"/>
              </a:ext>
            </a:extLst>
          </p:cNvPr>
          <p:cNvSpPr txBox="1"/>
          <p:nvPr/>
        </p:nvSpPr>
        <p:spPr>
          <a:xfrm>
            <a:off x="9102179" y="6206354"/>
            <a:ext cx="2085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31CA3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◁진주경찰서 </a:t>
            </a:r>
            <a:r>
              <a:rPr kumimoji="1" lang="ko-KR" altLang="en-US" sz="1400" dirty="0" err="1">
                <a:solidFill>
                  <a:srgbClr val="31CA3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개양파출소</a:t>
            </a:r>
            <a:endParaRPr kumimoji="1" lang="ko-KR" altLang="en-US" sz="1400" dirty="0">
              <a:solidFill>
                <a:srgbClr val="31CA3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EB1F62F-0BCE-F81B-36EB-9F482A5823CA}"/>
              </a:ext>
            </a:extLst>
          </p:cNvPr>
          <p:cNvSpPr txBox="1"/>
          <p:nvPr/>
        </p:nvSpPr>
        <p:spPr>
          <a:xfrm>
            <a:off x="6773607" y="4617761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FF0000">
                    <a:alpha val="60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차량접근</a:t>
            </a:r>
            <a:br>
              <a:rPr kumimoji="1" lang="en-US" altLang="ko-KR" sz="1200" dirty="0">
                <a:solidFill>
                  <a:srgbClr val="FF0000">
                    <a:alpha val="60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ko-KR" altLang="en-US" sz="1200" dirty="0">
                <a:solidFill>
                  <a:srgbClr val="FF0000">
                    <a:alpha val="60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불가구역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5F8831-1A31-B1D7-C391-EF51B446D7DC}"/>
              </a:ext>
            </a:extLst>
          </p:cNvPr>
          <p:cNvSpPr txBox="1"/>
          <p:nvPr/>
        </p:nvSpPr>
        <p:spPr>
          <a:xfrm>
            <a:off x="9381290" y="5214685"/>
            <a:ext cx="10647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31CA3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△방범 </a:t>
            </a:r>
            <a:r>
              <a:rPr kumimoji="1" lang="en-US" altLang="ko-KR" sz="1400" dirty="0" err="1">
                <a:solidFill>
                  <a:srgbClr val="31CA3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cctv</a:t>
            </a:r>
            <a:endParaRPr kumimoji="1" lang="ko-KR" altLang="en-US" sz="1400" dirty="0">
              <a:solidFill>
                <a:srgbClr val="31CA3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4" name="그림 53" descr="항공 사진, 지도, 조감도, 정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A6F709E-DCB4-0430-CC10-AAC67727CF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988" y="5216920"/>
            <a:ext cx="1419803" cy="1308133"/>
          </a:xfrm>
          <a:prstGeom prst="rect">
            <a:avLst/>
          </a:prstGeom>
          <a:ln w="38100" cap="rnd">
            <a:solidFill>
              <a:schemeClr val="bg1">
                <a:alpha val="90000"/>
              </a:schemeClr>
            </a:solidFill>
            <a:prstDash val="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C9944F4F-D925-98A3-98BE-144B15C505F8}"/>
              </a:ext>
            </a:extLst>
          </p:cNvPr>
          <p:cNvSpPr/>
          <p:nvPr/>
        </p:nvSpPr>
        <p:spPr>
          <a:xfrm>
            <a:off x="8366760" y="4905582"/>
            <a:ext cx="251580" cy="224190"/>
          </a:xfrm>
          <a:prstGeom prst="rect">
            <a:avLst/>
          </a:prstGeom>
          <a:noFill/>
          <a:ln w="14604" cap="rnd">
            <a:solidFill>
              <a:schemeClr val="bg1">
                <a:alpha val="9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57" name="직선 연결선[R] 56">
            <a:extLst>
              <a:ext uri="{FF2B5EF4-FFF2-40B4-BE49-F238E27FC236}">
                <a16:creationId xmlns:a16="http://schemas.microsoft.com/office/drawing/2014/main" id="{FE27A326-0BF9-0B49-D068-234FC4D5F960}"/>
              </a:ext>
            </a:extLst>
          </p:cNvPr>
          <p:cNvCxnSpPr>
            <a:cxnSpLocks/>
          </p:cNvCxnSpPr>
          <p:nvPr/>
        </p:nvCxnSpPr>
        <p:spPr>
          <a:xfrm flipV="1">
            <a:off x="6649988" y="4916619"/>
            <a:ext cx="1716772" cy="268303"/>
          </a:xfrm>
          <a:prstGeom prst="line">
            <a:avLst/>
          </a:prstGeom>
          <a:ln w="15875" cap="rnd">
            <a:solidFill>
              <a:schemeClr val="bg1">
                <a:alpha val="90000"/>
              </a:schemeClr>
            </a:solidFill>
            <a:prstDash val="dash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>
            <a:extLst>
              <a:ext uri="{FF2B5EF4-FFF2-40B4-BE49-F238E27FC236}">
                <a16:creationId xmlns:a16="http://schemas.microsoft.com/office/drawing/2014/main" id="{69B24D0B-1151-90E5-67B7-C8E541B493D3}"/>
              </a:ext>
            </a:extLst>
          </p:cNvPr>
          <p:cNvCxnSpPr>
            <a:cxnSpLocks/>
          </p:cNvCxnSpPr>
          <p:nvPr/>
        </p:nvCxnSpPr>
        <p:spPr>
          <a:xfrm flipV="1">
            <a:off x="8119107" y="5140341"/>
            <a:ext cx="509875" cy="1384712"/>
          </a:xfrm>
          <a:prstGeom prst="line">
            <a:avLst/>
          </a:prstGeom>
          <a:ln w="15875" cap="rnd">
            <a:solidFill>
              <a:schemeClr val="bg1">
                <a:alpha val="90000"/>
              </a:schemeClr>
            </a:solidFill>
            <a:prstDash val="dash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[R] 65">
            <a:extLst>
              <a:ext uri="{FF2B5EF4-FFF2-40B4-BE49-F238E27FC236}">
                <a16:creationId xmlns:a16="http://schemas.microsoft.com/office/drawing/2014/main" id="{A25CA9EB-24CC-0CD4-4B67-C0C27AE6ADA8}"/>
              </a:ext>
            </a:extLst>
          </p:cNvPr>
          <p:cNvCxnSpPr>
            <a:cxnSpLocks/>
          </p:cNvCxnSpPr>
          <p:nvPr/>
        </p:nvCxnSpPr>
        <p:spPr>
          <a:xfrm flipH="1" flipV="1">
            <a:off x="7454900" y="5740400"/>
            <a:ext cx="124794" cy="330200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[R] 72">
            <a:extLst>
              <a:ext uri="{FF2B5EF4-FFF2-40B4-BE49-F238E27FC236}">
                <a16:creationId xmlns:a16="http://schemas.microsoft.com/office/drawing/2014/main" id="{B22F6C0D-4854-2CAC-63C2-EE56C7FF8B0A}"/>
              </a:ext>
            </a:extLst>
          </p:cNvPr>
          <p:cNvCxnSpPr>
            <a:cxnSpLocks/>
          </p:cNvCxnSpPr>
          <p:nvPr/>
        </p:nvCxnSpPr>
        <p:spPr>
          <a:xfrm flipH="1">
            <a:off x="7221256" y="6070600"/>
            <a:ext cx="360000" cy="0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[R] 84">
            <a:extLst>
              <a:ext uri="{FF2B5EF4-FFF2-40B4-BE49-F238E27FC236}">
                <a16:creationId xmlns:a16="http://schemas.microsoft.com/office/drawing/2014/main" id="{39FA38B4-A2A7-6EDA-660C-4ED8335ED9AB}"/>
              </a:ext>
            </a:extLst>
          </p:cNvPr>
          <p:cNvCxnSpPr>
            <a:cxnSpLocks/>
          </p:cNvCxnSpPr>
          <p:nvPr/>
        </p:nvCxnSpPr>
        <p:spPr>
          <a:xfrm flipV="1">
            <a:off x="7334328" y="5557269"/>
            <a:ext cx="40803" cy="143043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[R] 86">
            <a:extLst>
              <a:ext uri="{FF2B5EF4-FFF2-40B4-BE49-F238E27FC236}">
                <a16:creationId xmlns:a16="http://schemas.microsoft.com/office/drawing/2014/main" id="{788D21C9-BA3B-4B8B-C74E-BF5DCA05BA41}"/>
              </a:ext>
            </a:extLst>
          </p:cNvPr>
          <p:cNvCxnSpPr>
            <a:cxnSpLocks/>
          </p:cNvCxnSpPr>
          <p:nvPr/>
        </p:nvCxnSpPr>
        <p:spPr>
          <a:xfrm flipH="1" flipV="1">
            <a:off x="7375131" y="5555210"/>
            <a:ext cx="79769" cy="185190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[R] 89">
            <a:extLst>
              <a:ext uri="{FF2B5EF4-FFF2-40B4-BE49-F238E27FC236}">
                <a16:creationId xmlns:a16="http://schemas.microsoft.com/office/drawing/2014/main" id="{652BD646-EB01-2867-9263-4903A7B4909C}"/>
              </a:ext>
            </a:extLst>
          </p:cNvPr>
          <p:cNvCxnSpPr>
            <a:cxnSpLocks/>
          </p:cNvCxnSpPr>
          <p:nvPr/>
        </p:nvCxnSpPr>
        <p:spPr>
          <a:xfrm rot="-360000" flipV="1">
            <a:off x="7359544" y="5248488"/>
            <a:ext cx="89016" cy="302897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[R] 94">
            <a:extLst>
              <a:ext uri="{FF2B5EF4-FFF2-40B4-BE49-F238E27FC236}">
                <a16:creationId xmlns:a16="http://schemas.microsoft.com/office/drawing/2014/main" id="{A64DD09B-EFBD-BB34-4FEF-F89273C27ADB}"/>
              </a:ext>
            </a:extLst>
          </p:cNvPr>
          <p:cNvCxnSpPr>
            <a:cxnSpLocks/>
          </p:cNvCxnSpPr>
          <p:nvPr/>
        </p:nvCxnSpPr>
        <p:spPr>
          <a:xfrm flipV="1">
            <a:off x="7130717" y="6092310"/>
            <a:ext cx="86751" cy="308491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0E8A5E36-EA30-0B53-198F-3705EC39D142}"/>
              </a:ext>
            </a:extLst>
          </p:cNvPr>
          <p:cNvSpPr txBox="1"/>
          <p:nvPr/>
        </p:nvSpPr>
        <p:spPr>
          <a:xfrm rot="17312489">
            <a:off x="6828945" y="5707905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solidFill>
                  <a:srgbClr val="FFFF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|-10m-|</a:t>
            </a:r>
            <a:endParaRPr kumimoji="1" lang="ko-KR" altLang="en-US" sz="1000" dirty="0">
              <a:solidFill>
                <a:srgbClr val="FFFF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98" name="직선 연결선[R] 97">
            <a:extLst>
              <a:ext uri="{FF2B5EF4-FFF2-40B4-BE49-F238E27FC236}">
                <a16:creationId xmlns:a16="http://schemas.microsoft.com/office/drawing/2014/main" id="{7A8048E8-9381-2A7B-B4FC-6D2E074FF198}"/>
              </a:ext>
            </a:extLst>
          </p:cNvPr>
          <p:cNvCxnSpPr>
            <a:cxnSpLocks/>
          </p:cNvCxnSpPr>
          <p:nvPr/>
        </p:nvCxnSpPr>
        <p:spPr>
          <a:xfrm flipH="1" flipV="1">
            <a:off x="7579694" y="6070600"/>
            <a:ext cx="211993" cy="185190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[R] 100">
            <a:extLst>
              <a:ext uri="{FF2B5EF4-FFF2-40B4-BE49-F238E27FC236}">
                <a16:creationId xmlns:a16="http://schemas.microsoft.com/office/drawing/2014/main" id="{A5630D46-1AAB-4A73-C01D-D8F0F743D31C}"/>
              </a:ext>
            </a:extLst>
          </p:cNvPr>
          <p:cNvCxnSpPr>
            <a:cxnSpLocks/>
          </p:cNvCxnSpPr>
          <p:nvPr/>
        </p:nvCxnSpPr>
        <p:spPr>
          <a:xfrm flipH="1" flipV="1">
            <a:off x="7791687" y="6264223"/>
            <a:ext cx="278104" cy="214788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[R] 104">
            <a:extLst>
              <a:ext uri="{FF2B5EF4-FFF2-40B4-BE49-F238E27FC236}">
                <a16:creationId xmlns:a16="http://schemas.microsoft.com/office/drawing/2014/main" id="{A5FBB73F-46A3-8366-6D22-64CC31400722}"/>
              </a:ext>
            </a:extLst>
          </p:cNvPr>
          <p:cNvCxnSpPr>
            <a:cxnSpLocks/>
          </p:cNvCxnSpPr>
          <p:nvPr/>
        </p:nvCxnSpPr>
        <p:spPr>
          <a:xfrm flipH="1">
            <a:off x="7791687" y="6017783"/>
            <a:ext cx="170056" cy="235772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[R] 109">
            <a:extLst>
              <a:ext uri="{FF2B5EF4-FFF2-40B4-BE49-F238E27FC236}">
                <a16:creationId xmlns:a16="http://schemas.microsoft.com/office/drawing/2014/main" id="{18EB6142-DBB5-B514-BEA2-1F2782D3FDEE}"/>
              </a:ext>
            </a:extLst>
          </p:cNvPr>
          <p:cNvCxnSpPr>
            <a:cxnSpLocks/>
          </p:cNvCxnSpPr>
          <p:nvPr/>
        </p:nvCxnSpPr>
        <p:spPr>
          <a:xfrm flipV="1">
            <a:off x="7097086" y="6409541"/>
            <a:ext cx="33631" cy="137221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[R] 114">
            <a:extLst>
              <a:ext uri="{FF2B5EF4-FFF2-40B4-BE49-F238E27FC236}">
                <a16:creationId xmlns:a16="http://schemas.microsoft.com/office/drawing/2014/main" id="{4308F03F-B77A-9F50-5AC7-A54E04EE6685}"/>
              </a:ext>
            </a:extLst>
          </p:cNvPr>
          <p:cNvCxnSpPr>
            <a:cxnSpLocks/>
          </p:cNvCxnSpPr>
          <p:nvPr/>
        </p:nvCxnSpPr>
        <p:spPr>
          <a:xfrm flipH="1" flipV="1">
            <a:off x="7845784" y="5587068"/>
            <a:ext cx="111053" cy="420047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[R] 116">
            <a:extLst>
              <a:ext uri="{FF2B5EF4-FFF2-40B4-BE49-F238E27FC236}">
                <a16:creationId xmlns:a16="http://schemas.microsoft.com/office/drawing/2014/main" id="{10191FE8-E1A5-AAA0-7A3B-9E0EF12B93CD}"/>
              </a:ext>
            </a:extLst>
          </p:cNvPr>
          <p:cNvCxnSpPr>
            <a:cxnSpLocks/>
          </p:cNvCxnSpPr>
          <p:nvPr/>
        </p:nvCxnSpPr>
        <p:spPr>
          <a:xfrm flipH="1" flipV="1">
            <a:off x="7730237" y="5214685"/>
            <a:ext cx="107700" cy="371341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[R] 118">
            <a:extLst>
              <a:ext uri="{FF2B5EF4-FFF2-40B4-BE49-F238E27FC236}">
                <a16:creationId xmlns:a16="http://schemas.microsoft.com/office/drawing/2014/main" id="{92AA7C8E-60DA-259A-3EDF-7221015CE1BD}"/>
              </a:ext>
            </a:extLst>
          </p:cNvPr>
          <p:cNvCxnSpPr>
            <a:cxnSpLocks/>
          </p:cNvCxnSpPr>
          <p:nvPr/>
        </p:nvCxnSpPr>
        <p:spPr>
          <a:xfrm flipH="1">
            <a:off x="7853324" y="5504938"/>
            <a:ext cx="224314" cy="71462"/>
          </a:xfrm>
          <a:prstGeom prst="line">
            <a:avLst/>
          </a:prstGeom>
          <a:ln w="22225" cap="rnd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[R] 61">
            <a:extLst>
              <a:ext uri="{FF2B5EF4-FFF2-40B4-BE49-F238E27FC236}">
                <a16:creationId xmlns:a16="http://schemas.microsoft.com/office/drawing/2014/main" id="{ED45C333-A313-D1B9-E799-A8F209AA4B39}"/>
              </a:ext>
            </a:extLst>
          </p:cNvPr>
          <p:cNvCxnSpPr>
            <a:cxnSpLocks/>
          </p:cNvCxnSpPr>
          <p:nvPr/>
        </p:nvCxnSpPr>
        <p:spPr>
          <a:xfrm flipV="1">
            <a:off x="7220284" y="5700312"/>
            <a:ext cx="113868" cy="370288"/>
          </a:xfrm>
          <a:prstGeom prst="line">
            <a:avLst/>
          </a:prstGeom>
          <a:ln w="25400" cap="rnd">
            <a:solidFill>
              <a:srgbClr val="FFFF00"/>
            </a:solidFill>
            <a:prstDash val="solid"/>
            <a:round/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112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09B75C3-E79C-AE35-BE77-4550A75E106B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FB73D3A6-62B1-FD28-F075-2DEC72C0616E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D332F262-5CF6-B4F9-FF2D-DC9D1C3BCD84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E6C86FB-9881-065B-FF7A-5CA4001007E7}"/>
              </a:ext>
            </a:extLst>
          </p:cNvPr>
          <p:cNvSpPr/>
          <p:nvPr/>
        </p:nvSpPr>
        <p:spPr>
          <a:xfrm>
            <a:off x="9927244" y="248629"/>
            <a:ext cx="500838" cy="500838"/>
          </a:xfrm>
          <a:prstGeom prst="ellipse">
            <a:avLst/>
          </a:prstGeom>
          <a:solidFill>
            <a:srgbClr val="FEBD30"/>
          </a:solidFill>
          <a:ln w="38100">
            <a:solidFill>
              <a:srgbClr val="AA7900"/>
            </a:solidFill>
          </a:ln>
          <a:effectLst>
            <a:glow rad="38100">
              <a:srgbClr val="FEBD30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막힌 원호[B] 7">
            <a:extLst>
              <a:ext uri="{FF2B5EF4-FFF2-40B4-BE49-F238E27FC236}">
                <a16:creationId xmlns:a16="http://schemas.microsoft.com/office/drawing/2014/main" id="{5FCD0B1E-54C5-8AFE-DAEF-08D775DEB260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B8D130E-EF87-9D7B-6486-68AAC6FE591D}"/>
              </a:ext>
            </a:extLst>
          </p:cNvPr>
          <p:cNvSpPr/>
          <p:nvPr/>
        </p:nvSpPr>
        <p:spPr>
          <a:xfrm>
            <a:off x="10767101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막힌 원호[B] 9">
            <a:extLst>
              <a:ext uri="{FF2B5EF4-FFF2-40B4-BE49-F238E27FC236}">
                <a16:creationId xmlns:a16="http://schemas.microsoft.com/office/drawing/2014/main" id="{6EE2B745-19B4-5C89-5936-8ADF4D5B0BEB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99C637-1007-F293-6912-2029DE114FC6}"/>
              </a:ext>
            </a:extLst>
          </p:cNvPr>
          <p:cNvSpPr txBox="1"/>
          <p:nvPr/>
        </p:nvSpPr>
        <p:spPr>
          <a:xfrm>
            <a:off x="9197138" y="1016022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AA79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Methodology</a:t>
            </a:r>
            <a:endParaRPr kumimoji="1" lang="ko-KR" altLang="en-US" sz="2400" dirty="0">
              <a:solidFill>
                <a:srgbClr val="AA79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8C77694-E479-2FBD-B4F6-AB05676C9EA6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막힌 원호[B] 13">
            <a:extLst>
              <a:ext uri="{FF2B5EF4-FFF2-40B4-BE49-F238E27FC236}">
                <a16:creationId xmlns:a16="http://schemas.microsoft.com/office/drawing/2014/main" id="{C0FD6730-F0C4-C6CE-7F31-C9CBCFBCFC0B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46AD82-C8F6-E110-89F4-F89329F2B64A}"/>
              </a:ext>
            </a:extLst>
          </p:cNvPr>
          <p:cNvSpPr txBox="1"/>
          <p:nvPr/>
        </p:nvSpPr>
        <p:spPr>
          <a:xfrm>
            <a:off x="348343" y="287049"/>
            <a:ext cx="7257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최적의 순찰 경로 탐색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DADAAA-1235-27C3-D264-3DFF837A1072}"/>
              </a:ext>
            </a:extLst>
          </p:cNvPr>
          <p:cNvSpPr txBox="1"/>
          <p:nvPr/>
        </p:nvSpPr>
        <p:spPr>
          <a:xfrm>
            <a:off x="498776" y="1246854"/>
            <a:ext cx="10323739" cy="53975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이론적 배경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경찰학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범죄학에서의 </a:t>
            </a:r>
            <a:r>
              <a:rPr lang="en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Hotspot Policing</a:t>
            </a:r>
            <a:r>
              <a:rPr lang="en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baseline="30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Koper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곡선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구역에 대한 순찰 시간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빈도와 범죄 억제 효과 사이의 경험적 관계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baseline="30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도심은  짧게 반복해서 장기 체류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넓은 외곽지역은 지역을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빠르게 살펴보는 순찰 메커니즘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Koper, C. S. (1995). Just enough police presence: Reducing crime and disorderly behavior by optimizing patrol time in crime hot spots. </a:t>
            </a:r>
            <a:r>
              <a:rPr lang="en" altLang="ko-KR" sz="1500" i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Justice Quarterly, 12</a:t>
            </a:r>
            <a:r>
              <a:rPr lang="en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(4), 649–672.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2">
              <a:lnSpc>
                <a:spcPct val="114000"/>
              </a:lnSpc>
            </a:pPr>
            <a:r>
              <a:rPr lang="ko-KR" altLang="en-US" sz="9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9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최적화 문제 정의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실제 경찰행정 거점별로 </a:t>
            </a:r>
            <a:r>
              <a:rPr lang="en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Koper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곡선을 만족하면서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지역을 최대한 살펴보는 순찰 경로 탐색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제약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도로망 연결성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순찰 거리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행정구역 경계 및 실제 운용 가능성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Gain: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지역별 주요 대로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 이상 방문 여부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1">
              <a:lnSpc>
                <a:spcPct val="114000"/>
              </a:lnSpc>
            </a:pPr>
            <a:r>
              <a:rPr lang="ko-KR" altLang="en-US" sz="9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9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최적화 방법론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통계물리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복잡계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물리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사용하는 </a:t>
            </a:r>
            <a:r>
              <a:rPr lang="en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Simulated Annealing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기법 차용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초기 후보 경로 생성 → 에너지 함수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치안 효과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이동 비용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정의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→ 온도 파라미터를 감소시키며 경로 변형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수용 여부 결정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도달 불가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비효율 구간을 자연스럽게 배제하고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우선순위가 높은 링크를 더 자주 포함하는 경로로 수렴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2" name="그림 21" descr="텍스트, 라인, 폰트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E9C6660-957E-A6DE-EA99-71BF834E5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351" y="5381840"/>
            <a:ext cx="4172337" cy="133514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0C17A97-BB87-EB7B-2EDE-4C62E5786B8E}"/>
              </a:ext>
            </a:extLst>
          </p:cNvPr>
          <p:cNvSpPr txBox="1"/>
          <p:nvPr/>
        </p:nvSpPr>
        <p:spPr>
          <a:xfrm>
            <a:off x="9092140" y="4797065"/>
            <a:ext cx="2276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Simulated Annealing </a:t>
            </a:r>
            <a:br>
              <a:rPr kumimoji="1"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담금질 기법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kumimoji="1"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B7D02352-6FEB-E1B9-B938-63C8D88A8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3347" y="4760373"/>
            <a:ext cx="507341" cy="62146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8E63694-420C-2218-E791-91D99AD7729F}"/>
              </a:ext>
            </a:extLst>
          </p:cNvPr>
          <p:cNvSpPr txBox="1"/>
          <p:nvPr/>
        </p:nvSpPr>
        <p:spPr>
          <a:xfrm>
            <a:off x="9640950" y="4403552"/>
            <a:ext cx="2319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reference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source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▽</a:t>
            </a:r>
          </a:p>
        </p:txBody>
      </p:sp>
    </p:spTree>
    <p:extLst>
      <p:ext uri="{BB962C8B-B14F-4D97-AF65-F5344CB8AC3E}">
        <p14:creationId xmlns:p14="http://schemas.microsoft.com/office/powerpoint/2010/main" val="737805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A0FE4D45-729C-A81C-8403-125C414B8B3C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1EBFD501-A6FD-4425-5524-52AA698C0126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00759D04-868B-70CD-B2DA-4F1227EA9F9D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E4D9EDE-B5A2-5CF2-3D40-5C12BD29FBB3}"/>
              </a:ext>
            </a:extLst>
          </p:cNvPr>
          <p:cNvSpPr/>
          <p:nvPr/>
        </p:nvSpPr>
        <p:spPr>
          <a:xfrm>
            <a:off x="9927244" y="248629"/>
            <a:ext cx="500838" cy="500838"/>
          </a:xfrm>
          <a:prstGeom prst="ellipse">
            <a:avLst/>
          </a:prstGeom>
          <a:solidFill>
            <a:srgbClr val="FEBD30"/>
          </a:solidFill>
          <a:ln w="38100">
            <a:solidFill>
              <a:srgbClr val="AA7900"/>
            </a:solidFill>
          </a:ln>
          <a:effectLst>
            <a:glow rad="38100">
              <a:srgbClr val="FEBD30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막힌 원호[B] 7">
            <a:extLst>
              <a:ext uri="{FF2B5EF4-FFF2-40B4-BE49-F238E27FC236}">
                <a16:creationId xmlns:a16="http://schemas.microsoft.com/office/drawing/2014/main" id="{6460736F-92E4-38C7-611A-A280BBB61D52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ADE6F96-2F43-0AB9-B0FA-D79C5E067151}"/>
              </a:ext>
            </a:extLst>
          </p:cNvPr>
          <p:cNvSpPr/>
          <p:nvPr/>
        </p:nvSpPr>
        <p:spPr>
          <a:xfrm>
            <a:off x="10767101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막힌 원호[B] 9">
            <a:extLst>
              <a:ext uri="{FF2B5EF4-FFF2-40B4-BE49-F238E27FC236}">
                <a16:creationId xmlns:a16="http://schemas.microsoft.com/office/drawing/2014/main" id="{9D4FF056-3D10-ACA8-9656-6C1CCAA87D69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D79130-D4A6-C76A-AF88-973E52A89FA8}"/>
              </a:ext>
            </a:extLst>
          </p:cNvPr>
          <p:cNvSpPr txBox="1"/>
          <p:nvPr/>
        </p:nvSpPr>
        <p:spPr>
          <a:xfrm>
            <a:off x="9197138" y="1016022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AA79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Methodology</a:t>
            </a:r>
            <a:endParaRPr kumimoji="1" lang="ko-KR" altLang="en-US" sz="2400" dirty="0">
              <a:solidFill>
                <a:srgbClr val="AA79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7572E7B-4934-D027-BA2A-78A956E6E6A4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막힌 원호[B] 13">
            <a:extLst>
              <a:ext uri="{FF2B5EF4-FFF2-40B4-BE49-F238E27FC236}">
                <a16:creationId xmlns:a16="http://schemas.microsoft.com/office/drawing/2014/main" id="{2DA454BD-59A3-A9AF-4003-B0B060E50060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91FCCF-963B-FBFF-D3E0-FA9217A0ECEA}"/>
              </a:ext>
            </a:extLst>
          </p:cNvPr>
          <p:cNvSpPr txBox="1"/>
          <p:nvPr/>
        </p:nvSpPr>
        <p:spPr>
          <a:xfrm>
            <a:off x="348343" y="287049"/>
            <a:ext cx="7257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인공지능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에이전트 기반 순찰 시뮬레이션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0BA7C7-07C7-CB58-5A6F-8BCDA998CCD8}"/>
              </a:ext>
            </a:extLst>
          </p:cNvPr>
          <p:cNvSpPr txBox="1"/>
          <p:nvPr/>
        </p:nvSpPr>
        <p:spPr>
          <a:xfrm>
            <a:off x="498776" y="1246854"/>
            <a:ext cx="10323739" cy="5428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이론적 배경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 순찰 실무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정선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고정 순찰 경로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+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난선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불규칙 탐색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혼합 원칙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경찰청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(2011. 7. 21.). 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방범순찰대 운영규칙 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경찰청예규 제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438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). 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국가법령정보센터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2">
              <a:lnSpc>
                <a:spcPct val="114000"/>
              </a:lnSpc>
            </a:pP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Agent Based Model (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행위적 기반 모형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통계물리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복잡계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물리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차용하는 방법론 중 하나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시스템의 행동과 그 결과를 좌우하는 요인을 이해하기 위해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자율 에이전트의 행동과 상호작용을 시뮬레이션 하는 계산 모델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경찰 거점에서 출발하는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순찰차 에이전트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활동 양식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Station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시작하여 경로 기반으로 각 순찰차마다 부여된 경로 기반 순찰 중 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샛길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골목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진입 후 복귀하는 규칙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2">
              <a:lnSpc>
                <a:spcPct val="114000"/>
              </a:lnSpc>
            </a:pP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인공지능이 부여된 순찰차 에이전트를 기반으로 가상 순찰 시뮬레이션 시행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지역별로 독립적으로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100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번의 가상 순찰 시뮬레이션 시행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1200150" lvl="2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도로별로 순찰차 에이전트가 통과한 횟수를 누적하여 통계처리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657350" lvl="3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방문빈도를 기반으로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개의 구간으로 분할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1657350" lvl="3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26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Low level:</a:t>
            </a:r>
            <a:r>
              <a:rPr lang="ko-KR" altLang="en-US" dirty="0">
                <a:solidFill>
                  <a:srgbClr val="FF26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순찰 기회비용이 크고 행정적 접근성이 낮은 구역</a:t>
            </a:r>
            <a:r>
              <a:rPr lang="en-US" altLang="ko-KR" dirty="0">
                <a:solidFill>
                  <a:srgbClr val="FF26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1657350" lvl="3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High level: </a:t>
            </a:r>
            <a:r>
              <a:rPr lang="ko-KR" altLang="en-US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반복적인 순찰이 이루어지는 도심 구간</a:t>
            </a:r>
            <a:r>
              <a:rPr lang="en-US" altLang="ko-KR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solidFill>
                <a:srgbClr val="0070C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6742FC4-5E5B-6D4B-07C6-2606C115D05E}"/>
              </a:ext>
            </a:extLst>
          </p:cNvPr>
          <p:cNvGrpSpPr/>
          <p:nvPr/>
        </p:nvGrpSpPr>
        <p:grpSpPr>
          <a:xfrm>
            <a:off x="9034664" y="1588529"/>
            <a:ext cx="2141080" cy="1928606"/>
            <a:chOff x="9217175" y="1748449"/>
            <a:chExt cx="2666253" cy="2401663"/>
          </a:xfrm>
        </p:grpSpPr>
        <p:pic>
          <p:nvPicPr>
            <p:cNvPr id="21" name="그림 20" descr="마조렐 블루, 일렉트릭 블루, 상징, 블루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753F1D8-5042-6BE5-7579-B2E04D8A7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217175" y="1748449"/>
              <a:ext cx="2666253" cy="2401663"/>
            </a:xfrm>
            <a:prstGeom prst="rect">
              <a:avLst/>
            </a:prstGeom>
          </p:spPr>
        </p:pic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7B22B869-B842-9175-3FFF-A55305973E3A}"/>
                </a:ext>
              </a:extLst>
            </p:cNvPr>
            <p:cNvSpPr/>
            <p:nvPr/>
          </p:nvSpPr>
          <p:spPr>
            <a:xfrm>
              <a:off x="9992901" y="1822800"/>
              <a:ext cx="1114799" cy="1038042"/>
            </a:xfrm>
            <a:prstGeom prst="roundRect">
              <a:avLst/>
            </a:prstGeom>
            <a:solidFill>
              <a:srgbClr val="4671C6"/>
            </a:solidFill>
            <a:ln w="38100">
              <a:solidFill>
                <a:srgbClr val="3662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B8DAB91-9D22-2F17-2359-32B53FE5A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43430"/>
            <a:stretch>
              <a:fillRect/>
            </a:stretch>
          </p:blipFill>
          <p:spPr>
            <a:xfrm>
              <a:off x="10095069" y="1887875"/>
              <a:ext cx="910462" cy="536484"/>
            </a:xfrm>
            <a:custGeom>
              <a:avLst/>
              <a:gdLst>
                <a:gd name="csX0" fmla="*/ 0 w 1012994"/>
                <a:gd name="csY0" fmla="*/ 0 h 596900"/>
                <a:gd name="csX1" fmla="*/ 1012994 w 1012994"/>
                <a:gd name="csY1" fmla="*/ 0 h 596900"/>
                <a:gd name="csX2" fmla="*/ 863769 w 1012994"/>
                <a:gd name="csY2" fmla="*/ 596900 h 596900"/>
                <a:gd name="csX3" fmla="*/ 0 w 1012994"/>
                <a:gd name="csY3" fmla="*/ 596900 h 59690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1012994" h="596900">
                  <a:moveTo>
                    <a:pt x="0" y="0"/>
                  </a:moveTo>
                  <a:lnTo>
                    <a:pt x="1012994" y="0"/>
                  </a:lnTo>
                  <a:lnTo>
                    <a:pt x="863769" y="596900"/>
                  </a:lnTo>
                  <a:lnTo>
                    <a:pt x="0" y="596900"/>
                  </a:lnTo>
                  <a:close/>
                </a:path>
              </a:pathLst>
            </a:cu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F8829705-320A-8FB7-BC5E-25405CCD8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biLevel thresh="25000"/>
            </a:blip>
            <a:srcRect t="60065"/>
            <a:stretch>
              <a:fillRect/>
            </a:stretch>
          </p:blipFill>
          <p:spPr>
            <a:xfrm>
              <a:off x="10095069" y="2447602"/>
              <a:ext cx="910462" cy="363591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EB3AB40-2C0E-99C4-A516-51B3AE93E9EE}"/>
              </a:ext>
            </a:extLst>
          </p:cNvPr>
          <p:cNvSpPr txBox="1"/>
          <p:nvPr/>
        </p:nvSpPr>
        <p:spPr>
          <a:xfrm>
            <a:off x="8267284" y="5061251"/>
            <a:ext cx="34996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하나의 </a:t>
            </a:r>
            <a: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station</a:t>
            </a:r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별로 </a:t>
            </a:r>
            <a:b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개의 순찰차 에이전트 할당</a:t>
            </a:r>
            <a:endParaRPr kumimoji="1"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kumimoji="1"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Reference)</a:t>
            </a:r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노호래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(2006). </a:t>
            </a:r>
            <a:b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400" i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지역경찰의 인력</a:t>
            </a:r>
            <a:r>
              <a:rPr lang="en-US" altLang="ko-KR" sz="1400" i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sz="1400" i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장비 재배치 기준연구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연구보고서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2006-13).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치안정책연구소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34" name="그림 33" descr="차량, 바퀴, 육상 차량, 교통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57FD6A9-FCF2-4F34-3E50-18CE2A83D4D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725" b="27360"/>
          <a:stretch>
            <a:fillRect/>
          </a:stretch>
        </p:blipFill>
        <p:spPr>
          <a:xfrm>
            <a:off x="8350769" y="3309379"/>
            <a:ext cx="1974076" cy="979813"/>
          </a:xfrm>
          <a:prstGeom prst="rect">
            <a:avLst/>
          </a:prstGeom>
        </p:spPr>
      </p:pic>
      <p:pic>
        <p:nvPicPr>
          <p:cNvPr id="35" name="그림 34" descr="차량, 바퀴, 육상 차량, 교통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8B87522-FE37-810B-D600-0ABEA9BF02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725" b="27360"/>
          <a:stretch>
            <a:fillRect/>
          </a:stretch>
        </p:blipFill>
        <p:spPr>
          <a:xfrm>
            <a:off x="9025054" y="3612277"/>
            <a:ext cx="1974076" cy="979813"/>
          </a:xfrm>
          <a:prstGeom prst="rect">
            <a:avLst/>
          </a:prstGeom>
        </p:spPr>
      </p:pic>
      <p:pic>
        <p:nvPicPr>
          <p:cNvPr id="36" name="그림 35" descr="차량, 바퀴, 육상 차량, 교통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E77485-5341-D82F-967B-2BACF183EF6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725" b="27360"/>
          <a:stretch>
            <a:fillRect/>
          </a:stretch>
        </p:blipFill>
        <p:spPr>
          <a:xfrm>
            <a:off x="9640950" y="3888728"/>
            <a:ext cx="1974076" cy="97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9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EEA4950B-4760-5FC1-2ABC-CD30407E2BC9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844228A-05AD-8FA3-3E44-26B463F0E651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F9B77BD2-3A3C-D1E7-D9C6-903F8DA805F6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3FEEAB4-1DA7-0048-A47E-72C971A0608E}"/>
              </a:ext>
            </a:extLst>
          </p:cNvPr>
          <p:cNvSpPr/>
          <p:nvPr/>
        </p:nvSpPr>
        <p:spPr>
          <a:xfrm>
            <a:off x="10770498" y="248629"/>
            <a:ext cx="500838" cy="500838"/>
          </a:xfrm>
          <a:prstGeom prst="ellipse">
            <a:avLst/>
          </a:prstGeom>
          <a:solidFill>
            <a:srgbClr val="27C840"/>
          </a:solidFill>
          <a:ln w="38100">
            <a:solidFill>
              <a:srgbClr val="279640"/>
            </a:solidFill>
          </a:ln>
          <a:effectLst>
            <a:glow rad="38100">
              <a:srgbClr val="27C840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막힌 원호[B] 9">
            <a:extLst>
              <a:ext uri="{FF2B5EF4-FFF2-40B4-BE49-F238E27FC236}">
                <a16:creationId xmlns:a16="http://schemas.microsoft.com/office/drawing/2014/main" id="{E9D014BC-7B41-FD62-8AD7-43D65B1C1857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7A0206-323B-F250-0E8D-AC7E0B836445}"/>
              </a:ext>
            </a:extLst>
          </p:cNvPr>
          <p:cNvSpPr txBox="1"/>
          <p:nvPr/>
        </p:nvSpPr>
        <p:spPr>
          <a:xfrm>
            <a:off x="9713209" y="1016022"/>
            <a:ext cx="1063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27C8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Result</a:t>
            </a:r>
            <a:endParaRPr kumimoji="1" lang="ko-KR" altLang="en-US" sz="2400" dirty="0">
              <a:solidFill>
                <a:srgbClr val="27C84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50A6C12-5C95-0471-8EFE-7EC4D884755B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막힌 원호[B] 13">
            <a:extLst>
              <a:ext uri="{FF2B5EF4-FFF2-40B4-BE49-F238E27FC236}">
                <a16:creationId xmlns:a16="http://schemas.microsoft.com/office/drawing/2014/main" id="{51CFBD93-E51B-A1B9-0BF0-C0E1A10E301A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85B97E-E79F-B0DE-A56C-6285111D435B}"/>
              </a:ext>
            </a:extLst>
          </p:cNvPr>
          <p:cNvSpPr txBox="1"/>
          <p:nvPr/>
        </p:nvSpPr>
        <p:spPr>
          <a:xfrm>
            <a:off x="348343" y="287049"/>
            <a:ext cx="7257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최적의 순찰경로 결과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5A26F1B-DAEA-B602-EBF6-FDB664C304C1}"/>
              </a:ext>
            </a:extLst>
          </p:cNvPr>
          <p:cNvSpPr/>
          <p:nvPr/>
        </p:nvSpPr>
        <p:spPr>
          <a:xfrm>
            <a:off x="9924460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막힌 원호[B] 7">
            <a:extLst>
              <a:ext uri="{FF2B5EF4-FFF2-40B4-BE49-F238E27FC236}">
                <a16:creationId xmlns:a16="http://schemas.microsoft.com/office/drawing/2014/main" id="{ACA93DF2-4C32-9B3D-B3CB-020E53A0BA29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0" name="온라인 미디어 19" descr="경상남도 순찰 시뮬레이션 애니메이션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1A1D2777-49D1-279E-96DE-B70FEAD3BD7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48343" y="1653608"/>
            <a:ext cx="6722744" cy="504205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A65D1DE-7672-4C37-C1C8-08324C7B463A}"/>
              </a:ext>
            </a:extLst>
          </p:cNvPr>
          <p:cNvSpPr txBox="1"/>
          <p:nvPr/>
        </p:nvSpPr>
        <p:spPr>
          <a:xfrm>
            <a:off x="7341811" y="2354125"/>
            <a:ext cx="4602453" cy="270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원칙</a:t>
            </a:r>
            <a:endParaRPr lang="en-US" altLang="ko-KR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인구밀도가 높은 도심지역은 </a:t>
            </a:r>
            <a:b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짧게 반복해서 장기 체류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인구밀도가 낮은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넓은 외곽은 </a:t>
            </a:r>
            <a:b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지역을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빠르게 살펴보는 순찰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보로노이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다이어그램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기반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주어진 세부지역 기반 순찰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Voronoi Diagram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5" name="그림 24" descr="패턴, 픽셀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0A08A00-50CA-BA50-ED06-09D7220C9E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18" t="6144" r="8047" b="7807"/>
          <a:stretch>
            <a:fillRect/>
          </a:stretch>
        </p:blipFill>
        <p:spPr>
          <a:xfrm>
            <a:off x="7341811" y="1430795"/>
            <a:ext cx="880817" cy="88300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3B6C847-EF84-9AA8-7330-C568860C5849}"/>
              </a:ext>
            </a:extLst>
          </p:cNvPr>
          <p:cNvSpPr txBox="1"/>
          <p:nvPr/>
        </p:nvSpPr>
        <p:spPr>
          <a:xfrm>
            <a:off x="8197681" y="1451894"/>
            <a:ext cx="34535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Video link:</a:t>
            </a:r>
          </a:p>
          <a:p>
            <a:pPr>
              <a:buNone/>
            </a:pPr>
            <a:r>
              <a:rPr lang="en" altLang="ko-KR" b="0" dirty="0">
                <a:solidFill>
                  <a:srgbClr val="FF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https://youtu.be/I4iZ71uqNk0?si=xzUt8jLZH1mnU</a:t>
            </a:r>
            <a:r>
              <a:rPr lang="en" altLang="ko-KR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_eY</a:t>
            </a:r>
            <a:endParaRPr lang="en" altLang="ko-KR" b="0" dirty="0">
              <a:solidFill>
                <a:srgbClr val="FF0000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2679B134-9DB0-FEE6-DF60-8C6B92AA1A7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90000"/>
          </a:blip>
          <a:stretch>
            <a:fillRect/>
          </a:stretch>
        </p:blipFill>
        <p:spPr>
          <a:xfrm>
            <a:off x="8260636" y="5063008"/>
            <a:ext cx="2880000" cy="163265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0D9D5EC-AA67-252A-AE99-DD5D3607EE46}"/>
              </a:ext>
            </a:extLst>
          </p:cNvPr>
          <p:cNvSpPr txBox="1"/>
          <p:nvPr/>
        </p:nvSpPr>
        <p:spPr>
          <a:xfrm>
            <a:off x="361461" y="1205266"/>
            <a:ext cx="5708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 </a:t>
            </a: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개의 시</a:t>
            </a: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군의 주요 대로 </a:t>
            </a: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90%</a:t>
            </a:r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이상 확보 경로</a:t>
            </a:r>
          </a:p>
        </p:txBody>
      </p:sp>
    </p:spTree>
    <p:extLst>
      <p:ext uri="{BB962C8B-B14F-4D97-AF65-F5344CB8AC3E}">
        <p14:creationId xmlns:p14="http://schemas.microsoft.com/office/powerpoint/2010/main" val="2966153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73AECEA3-2AFF-0202-B2B2-096F6E22EBE1}"/>
              </a:ext>
            </a:extLst>
          </p:cNvPr>
          <p:cNvCxnSpPr>
            <a:cxnSpLocks/>
          </p:cNvCxnSpPr>
          <p:nvPr/>
        </p:nvCxnSpPr>
        <p:spPr>
          <a:xfrm>
            <a:off x="498776" y="918442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017F21D8-57DF-58F8-A367-6A0209083351}"/>
              </a:ext>
            </a:extLst>
          </p:cNvPr>
          <p:cNvCxnSpPr>
            <a:cxnSpLocks/>
          </p:cNvCxnSpPr>
          <p:nvPr/>
        </p:nvCxnSpPr>
        <p:spPr>
          <a:xfrm>
            <a:off x="498776" y="1041814"/>
            <a:ext cx="10997224" cy="0"/>
          </a:xfrm>
          <a:prstGeom prst="line">
            <a:avLst/>
          </a:prstGeom>
          <a:ln w="44450">
            <a:solidFill>
              <a:srgbClr val="FFC000">
                <a:alpha val="9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D1BF206-2EC4-10F2-955C-7074587B6741}"/>
              </a:ext>
            </a:extLst>
          </p:cNvPr>
          <p:cNvSpPr/>
          <p:nvPr/>
        </p:nvSpPr>
        <p:spPr>
          <a:xfrm>
            <a:off x="8869804" y="123210"/>
            <a:ext cx="2583543" cy="6976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85F56CA-8B2C-BF21-D9CF-65F15376BAA1}"/>
              </a:ext>
            </a:extLst>
          </p:cNvPr>
          <p:cNvSpPr/>
          <p:nvPr/>
        </p:nvSpPr>
        <p:spPr>
          <a:xfrm>
            <a:off x="10770498" y="248629"/>
            <a:ext cx="500838" cy="500838"/>
          </a:xfrm>
          <a:prstGeom prst="ellipse">
            <a:avLst/>
          </a:prstGeom>
          <a:solidFill>
            <a:srgbClr val="27C840"/>
          </a:solidFill>
          <a:ln w="38100">
            <a:solidFill>
              <a:srgbClr val="279640"/>
            </a:solidFill>
          </a:ln>
          <a:effectLst>
            <a:glow rad="38100">
              <a:srgbClr val="27C840">
                <a:alpha val="7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막힌 원호[B] 7">
            <a:extLst>
              <a:ext uri="{FF2B5EF4-FFF2-40B4-BE49-F238E27FC236}">
                <a16:creationId xmlns:a16="http://schemas.microsoft.com/office/drawing/2014/main" id="{5971FEE6-BA9C-EDE4-F393-70B0DA450E49}"/>
              </a:ext>
            </a:extLst>
          </p:cNvPr>
          <p:cNvSpPr/>
          <p:nvPr/>
        </p:nvSpPr>
        <p:spPr>
          <a:xfrm>
            <a:off x="10714377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B93D0-C2BA-0084-DC0F-9203FBE10782}"/>
              </a:ext>
            </a:extLst>
          </p:cNvPr>
          <p:cNvSpPr txBox="1"/>
          <p:nvPr/>
        </p:nvSpPr>
        <p:spPr>
          <a:xfrm>
            <a:off x="9713209" y="1016022"/>
            <a:ext cx="1063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rgbClr val="27C8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Result</a:t>
            </a:r>
            <a:endParaRPr kumimoji="1" lang="ko-KR" altLang="en-US" sz="2400" dirty="0">
              <a:solidFill>
                <a:srgbClr val="27C84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9EC65F-44BB-2064-F1A5-D5C5DE6ABDFE}"/>
              </a:ext>
            </a:extLst>
          </p:cNvPr>
          <p:cNvSpPr/>
          <p:nvPr/>
        </p:nvSpPr>
        <p:spPr>
          <a:xfrm>
            <a:off x="9087388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막힌 원호[B] 10">
            <a:extLst>
              <a:ext uri="{FF2B5EF4-FFF2-40B4-BE49-F238E27FC236}">
                <a16:creationId xmlns:a16="http://schemas.microsoft.com/office/drawing/2014/main" id="{E3732BC6-D6B0-5675-1CF2-EBC6BFD0C5B4}"/>
              </a:ext>
            </a:extLst>
          </p:cNvPr>
          <p:cNvSpPr/>
          <p:nvPr/>
        </p:nvSpPr>
        <p:spPr>
          <a:xfrm>
            <a:off x="9034664" y="18878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F81C58-CDDD-DF6D-F88F-9EA554A1DA08}"/>
              </a:ext>
            </a:extLst>
          </p:cNvPr>
          <p:cNvSpPr txBox="1"/>
          <p:nvPr/>
        </p:nvSpPr>
        <p:spPr>
          <a:xfrm>
            <a:off x="348343" y="287049"/>
            <a:ext cx="7257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solidFill>
                  <a:srgbClr val="0798D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r>
              <a:rPr lang="en-US" altLang="ko-KR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방범지도 최종결과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4676D54-DFF4-16A7-F01F-CC933F6B558D}"/>
              </a:ext>
            </a:extLst>
          </p:cNvPr>
          <p:cNvSpPr/>
          <p:nvPr/>
        </p:nvSpPr>
        <p:spPr>
          <a:xfrm>
            <a:off x="9924460" y="241509"/>
            <a:ext cx="500838" cy="500838"/>
          </a:xfrm>
          <a:prstGeom prst="ellipse">
            <a:avLst/>
          </a:prstGeom>
          <a:solidFill>
            <a:schemeClr val="bg2">
              <a:lumMod val="2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막힌 원호[B] 13">
            <a:extLst>
              <a:ext uri="{FF2B5EF4-FFF2-40B4-BE49-F238E27FC236}">
                <a16:creationId xmlns:a16="http://schemas.microsoft.com/office/drawing/2014/main" id="{D287CB4F-9F9C-094D-AF61-98CB9B444F60}"/>
              </a:ext>
            </a:extLst>
          </p:cNvPr>
          <p:cNvSpPr/>
          <p:nvPr/>
        </p:nvSpPr>
        <p:spPr>
          <a:xfrm>
            <a:off x="9874520" y="195905"/>
            <a:ext cx="606286" cy="606286"/>
          </a:xfrm>
          <a:prstGeom prst="blockArc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chemeClr val="bg2">
                <a:lumMod val="10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8" name="그림 17" descr="텍스트, 지도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A7DC43-9273-1513-30C4-138C1EC8E4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312" t="11594" r="13122" b="10769"/>
          <a:stretch>
            <a:fillRect/>
          </a:stretch>
        </p:blipFill>
        <p:spPr>
          <a:xfrm>
            <a:off x="498776" y="1165187"/>
            <a:ext cx="4624693" cy="5182948"/>
          </a:xfrm>
          <a:prstGeom prst="rect">
            <a:avLst/>
          </a:prstGeom>
        </p:spPr>
      </p:pic>
      <p:pic>
        <p:nvPicPr>
          <p:cNvPr id="19" name="그림 18" descr="텍스트, 지도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2199F92-A310-1122-7DBC-5C76D5D14C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661" t="28621" r="3222" b="27531"/>
          <a:stretch>
            <a:fillRect/>
          </a:stretch>
        </p:blipFill>
        <p:spPr>
          <a:xfrm>
            <a:off x="5251283" y="1270834"/>
            <a:ext cx="1063304" cy="49601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66BCC38-B9F8-DD02-7C39-F7B6237CE6D2}"/>
              </a:ext>
            </a:extLst>
          </p:cNvPr>
          <p:cNvSpPr txBox="1"/>
          <p:nvPr/>
        </p:nvSpPr>
        <p:spPr>
          <a:xfrm>
            <a:off x="6213485" y="1600294"/>
            <a:ext cx="2350352" cy="1822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🎥 방범목적 </a:t>
            </a: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cctv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반경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20m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영향</a:t>
            </a:r>
            <a:endParaRPr lang="en-US" altLang="ko-KR" dirty="0">
              <a:solidFill>
                <a:schemeClr val="accent6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sz="1000" dirty="0">
                <a:solidFill>
                  <a:schemeClr val="accent6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dirty="0">
              <a:solidFill>
                <a:schemeClr val="accent6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🏫 초등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·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중학교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교육환경 보호구역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14000"/>
              </a:lnSpc>
            </a:pP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반경 </a:t>
            </a:r>
            <a:r>
              <a:rPr lang="en-US" altLang="ko-KR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50m</a:t>
            </a:r>
            <a:r>
              <a:rPr lang="ko-KR" altLang="en-US" dirty="0">
                <a:solidFill>
                  <a:srgbClr val="E4580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영향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F57E918F-F3BD-796E-C9C8-334CF4089531}"/>
              </a:ext>
            </a:extLst>
          </p:cNvPr>
          <p:cNvGrpSpPr/>
          <p:nvPr/>
        </p:nvGrpSpPr>
        <p:grpSpPr>
          <a:xfrm>
            <a:off x="8300993" y="1912958"/>
            <a:ext cx="2633355" cy="2643811"/>
            <a:chOff x="8637982" y="1570364"/>
            <a:chExt cx="2858018" cy="2869368"/>
          </a:xfrm>
        </p:grpSpPr>
        <p:sp>
          <p:nvSpPr>
            <p:cNvPr id="34" name="자유형 33">
              <a:extLst>
                <a:ext uri="{FF2B5EF4-FFF2-40B4-BE49-F238E27FC236}">
                  <a16:creationId xmlns:a16="http://schemas.microsoft.com/office/drawing/2014/main" id="{3C84BED2-EAD1-E85F-187A-9CF9E9E8BF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7982" y="1570364"/>
              <a:ext cx="1007265" cy="1006724"/>
            </a:xfrm>
            <a:custGeom>
              <a:avLst/>
              <a:gdLst>
                <a:gd name="csX0" fmla="*/ 504000 w 1007265"/>
                <a:gd name="csY0" fmla="*/ 0 h 1006724"/>
                <a:gd name="csX1" fmla="*/ 997761 w 1007265"/>
                <a:gd name="csY1" fmla="*/ 402426 h 1006724"/>
                <a:gd name="csX2" fmla="*/ 1007265 w 1007265"/>
                <a:gd name="csY2" fmla="*/ 496705 h 1006724"/>
                <a:gd name="csX3" fmla="*/ 997428 w 1007265"/>
                <a:gd name="csY3" fmla="*/ 501443 h 1006724"/>
                <a:gd name="csX4" fmla="*/ 553207 w 1007265"/>
                <a:gd name="csY4" fmla="*/ 904890 h 1006724"/>
                <a:gd name="csX5" fmla="*/ 491341 w 1007265"/>
                <a:gd name="csY5" fmla="*/ 1006724 h 1006724"/>
                <a:gd name="csX6" fmla="*/ 402426 w 1007265"/>
                <a:gd name="csY6" fmla="*/ 997761 h 1006724"/>
                <a:gd name="csX7" fmla="*/ 0 w 1007265"/>
                <a:gd name="csY7" fmla="*/ 504000 h 1006724"/>
                <a:gd name="csX8" fmla="*/ 504000 w 1007265"/>
                <a:gd name="csY8" fmla="*/ 0 h 100672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1007265" h="1006724">
                  <a:moveTo>
                    <a:pt x="504000" y="0"/>
                  </a:moveTo>
                  <a:cubicBezTo>
                    <a:pt x="747558" y="0"/>
                    <a:pt x="950765" y="172762"/>
                    <a:pt x="997761" y="402426"/>
                  </a:cubicBezTo>
                  <a:lnTo>
                    <a:pt x="1007265" y="496705"/>
                  </a:lnTo>
                  <a:lnTo>
                    <a:pt x="997428" y="501443"/>
                  </a:lnTo>
                  <a:cubicBezTo>
                    <a:pt x="818895" y="598428"/>
                    <a:pt x="666423" y="737309"/>
                    <a:pt x="553207" y="904890"/>
                  </a:cubicBezTo>
                  <a:lnTo>
                    <a:pt x="491341" y="1006724"/>
                  </a:lnTo>
                  <a:lnTo>
                    <a:pt x="402426" y="997761"/>
                  </a:lnTo>
                  <a:cubicBezTo>
                    <a:pt x="172762" y="950765"/>
                    <a:pt x="0" y="747558"/>
                    <a:pt x="0" y="504000"/>
                  </a:cubicBezTo>
                  <a:cubicBezTo>
                    <a:pt x="0" y="225648"/>
                    <a:pt x="225648" y="0"/>
                    <a:pt x="50400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  <a:alpha val="70000"/>
              </a:schemeClr>
            </a:solidFill>
            <a:ln w="25400">
              <a:solidFill>
                <a:schemeClr val="accent6">
                  <a:lumMod val="75000"/>
                  <a:alpha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3" name="자유형 32">
              <a:extLst>
                <a:ext uri="{FF2B5EF4-FFF2-40B4-BE49-F238E27FC236}">
                  <a16:creationId xmlns:a16="http://schemas.microsoft.com/office/drawing/2014/main" id="{48E24D93-6258-50F4-DB61-D39A48CAF8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6000" y="1919732"/>
              <a:ext cx="2520000" cy="2520000"/>
            </a:xfrm>
            <a:custGeom>
              <a:avLst/>
              <a:gdLst>
                <a:gd name="csX0" fmla="*/ 1260000 w 2520000"/>
                <a:gd name="csY0" fmla="*/ 0 h 2520000"/>
                <a:gd name="csX1" fmla="*/ 2520000 w 2520000"/>
                <a:gd name="csY1" fmla="*/ 1260000 h 2520000"/>
                <a:gd name="csX2" fmla="*/ 1260000 w 2520000"/>
                <a:gd name="csY2" fmla="*/ 2520000 h 2520000"/>
                <a:gd name="csX3" fmla="*/ 0 w 2520000"/>
                <a:gd name="csY3" fmla="*/ 1260000 h 2520000"/>
                <a:gd name="csX4" fmla="*/ 152075 w 2520000"/>
                <a:gd name="csY4" fmla="*/ 659409 h 2520000"/>
                <a:gd name="csX5" fmla="*/ 153322 w 2520000"/>
                <a:gd name="csY5" fmla="*/ 657356 h 2520000"/>
                <a:gd name="csX6" fmla="*/ 165981 w 2520000"/>
                <a:gd name="csY6" fmla="*/ 658632 h 2520000"/>
                <a:gd name="csX7" fmla="*/ 669981 w 2520000"/>
                <a:gd name="csY7" fmla="*/ 154632 h 2520000"/>
                <a:gd name="csX8" fmla="*/ 669246 w 2520000"/>
                <a:gd name="csY8" fmla="*/ 147337 h 2520000"/>
                <a:gd name="csX9" fmla="*/ 769551 w 2520000"/>
                <a:gd name="csY9" fmla="*/ 99017 h 2520000"/>
                <a:gd name="csX10" fmla="*/ 1260000 w 2520000"/>
                <a:gd name="csY10" fmla="*/ 0 h 252000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</a:cxnLst>
              <a:rect l="l" t="t" r="r" b="b"/>
              <a:pathLst>
                <a:path w="2520000" h="2520000">
                  <a:moveTo>
                    <a:pt x="1260000" y="0"/>
                  </a:moveTo>
                  <a:cubicBezTo>
                    <a:pt x="1955879" y="0"/>
                    <a:pt x="2520000" y="564121"/>
                    <a:pt x="2520000" y="1260000"/>
                  </a:cubicBezTo>
                  <a:cubicBezTo>
                    <a:pt x="2520000" y="1955879"/>
                    <a:pt x="1955879" y="2520000"/>
                    <a:pt x="1260000" y="2520000"/>
                  </a:cubicBezTo>
                  <a:cubicBezTo>
                    <a:pt x="564121" y="2520000"/>
                    <a:pt x="0" y="1955879"/>
                    <a:pt x="0" y="1260000"/>
                  </a:cubicBezTo>
                  <a:cubicBezTo>
                    <a:pt x="0" y="1042538"/>
                    <a:pt x="55090" y="837943"/>
                    <a:pt x="152075" y="659409"/>
                  </a:cubicBezTo>
                  <a:lnTo>
                    <a:pt x="153322" y="657356"/>
                  </a:lnTo>
                  <a:lnTo>
                    <a:pt x="165981" y="658632"/>
                  </a:lnTo>
                  <a:cubicBezTo>
                    <a:pt x="444333" y="658632"/>
                    <a:pt x="669981" y="432984"/>
                    <a:pt x="669981" y="154632"/>
                  </a:cubicBezTo>
                  <a:lnTo>
                    <a:pt x="669246" y="147337"/>
                  </a:lnTo>
                  <a:lnTo>
                    <a:pt x="769551" y="99017"/>
                  </a:lnTo>
                  <a:cubicBezTo>
                    <a:pt x="920295" y="35258"/>
                    <a:pt x="1086030" y="0"/>
                    <a:pt x="1260000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  <a:alpha val="70000"/>
              </a:schemeClr>
            </a:solidFill>
            <a:ln w="25400">
              <a:solidFill>
                <a:schemeClr val="accent2">
                  <a:lumMod val="75000"/>
                  <a:alpha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27" name="그래픽 26" descr="학교 단색으로 채워진">
              <a:extLst>
                <a:ext uri="{FF2B5EF4-FFF2-40B4-BE49-F238E27FC236}">
                  <a16:creationId xmlns:a16="http://schemas.microsoft.com/office/drawing/2014/main" id="{A8955417-FB94-BC66-F6AB-65726BE4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84861" y="2665007"/>
              <a:ext cx="720000" cy="720000"/>
            </a:xfrm>
            <a:prstGeom prst="rect">
              <a:avLst/>
            </a:prstGeom>
          </p:spPr>
        </p:pic>
        <p:sp>
          <p:nvSpPr>
            <p:cNvPr id="35" name="자유형 34">
              <a:extLst>
                <a:ext uri="{FF2B5EF4-FFF2-40B4-BE49-F238E27FC236}">
                  <a16:creationId xmlns:a16="http://schemas.microsoft.com/office/drawing/2014/main" id="{E74972C7-0B94-A46C-CA70-BECC58DD5A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24291" y="2072227"/>
              <a:ext cx="516659" cy="511295"/>
            </a:xfrm>
            <a:custGeom>
              <a:avLst/>
              <a:gdLst>
                <a:gd name="csX0" fmla="*/ 515924 w 516659"/>
                <a:gd name="csY0" fmla="*/ 0 h 511295"/>
                <a:gd name="csX1" fmla="*/ 516659 w 516659"/>
                <a:gd name="csY1" fmla="*/ 7295 h 511295"/>
                <a:gd name="csX2" fmla="*/ 12659 w 516659"/>
                <a:gd name="csY2" fmla="*/ 511295 h 511295"/>
                <a:gd name="csX3" fmla="*/ 0 w 516659"/>
                <a:gd name="csY3" fmla="*/ 510019 h 511295"/>
                <a:gd name="csX4" fmla="*/ 61866 w 516659"/>
                <a:gd name="csY4" fmla="*/ 408185 h 511295"/>
                <a:gd name="csX5" fmla="*/ 506087 w 516659"/>
                <a:gd name="csY5" fmla="*/ 4738 h 511295"/>
                <a:gd name="csX6" fmla="*/ 515924 w 516659"/>
                <a:gd name="csY6" fmla="*/ 0 h 51129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</a:cxnLst>
              <a:rect l="l" t="t" r="r" b="b"/>
              <a:pathLst>
                <a:path w="516659" h="511295">
                  <a:moveTo>
                    <a:pt x="515924" y="0"/>
                  </a:moveTo>
                  <a:lnTo>
                    <a:pt x="516659" y="7295"/>
                  </a:lnTo>
                  <a:cubicBezTo>
                    <a:pt x="516659" y="285647"/>
                    <a:pt x="291011" y="511295"/>
                    <a:pt x="12659" y="511295"/>
                  </a:cubicBezTo>
                  <a:lnTo>
                    <a:pt x="0" y="510019"/>
                  </a:lnTo>
                  <a:lnTo>
                    <a:pt x="61866" y="408185"/>
                  </a:lnTo>
                  <a:cubicBezTo>
                    <a:pt x="175082" y="240604"/>
                    <a:pt x="327554" y="101723"/>
                    <a:pt x="506087" y="4738"/>
                  </a:cubicBezTo>
                  <a:lnTo>
                    <a:pt x="515924" y="0"/>
                  </a:lnTo>
                  <a:close/>
                </a:path>
              </a:pathLst>
            </a:custGeom>
            <a:solidFill>
              <a:srgbClr val="FFFF00">
                <a:alpha val="70000"/>
              </a:srgbClr>
            </a:solidFill>
            <a:ln w="38100">
              <a:solidFill>
                <a:srgbClr val="FFA503">
                  <a:alpha val="6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25" name="그래픽 24" descr="보안 카메라 단색으로 채워진">
              <a:extLst>
                <a:ext uri="{FF2B5EF4-FFF2-40B4-BE49-F238E27FC236}">
                  <a16:creationId xmlns:a16="http://schemas.microsoft.com/office/drawing/2014/main" id="{FDD7F955-DB47-B069-3BCC-916FC9A39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871981" y="1724430"/>
              <a:ext cx="540000" cy="540000"/>
            </a:xfrm>
            <a:prstGeom prst="rect">
              <a:avLst/>
            </a:prstGeom>
          </p:spPr>
        </p:pic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B48D8EB-C13B-DEA0-0E78-A443A6731BE3}"/>
              </a:ext>
            </a:extLst>
          </p:cNvPr>
          <p:cNvSpPr/>
          <p:nvPr/>
        </p:nvSpPr>
        <p:spPr>
          <a:xfrm>
            <a:off x="8612137" y="3584955"/>
            <a:ext cx="3338893" cy="1360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BC20D70-FF0F-01BF-7C75-D6B615E437FD}"/>
              </a:ext>
            </a:extLst>
          </p:cNvPr>
          <p:cNvSpPr txBox="1"/>
          <p:nvPr/>
        </p:nvSpPr>
        <p:spPr>
          <a:xfrm>
            <a:off x="9224400" y="1407589"/>
            <a:ext cx="3060453" cy="1463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방범 보조 도구</a:t>
            </a:r>
            <a:endParaRPr kumimoji="1"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kumimoji="1"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교육환경 보호구역 데이터</a:t>
            </a:r>
            <a:r>
              <a:rPr kumimoji="1"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</a:t>
            </a:r>
          </a:p>
          <a:p>
            <a:pPr>
              <a:lnSpc>
                <a:spcPct val="114000"/>
              </a:lnSpc>
            </a:pP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인근지역 방문 레벨 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상승 처리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14000"/>
              </a:lnSpc>
            </a:pP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무인 상시감시 및 경비인력 효과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>
              <a:lnSpc>
                <a:spcPct val="114000"/>
              </a:lnSpc>
            </a:pPr>
            <a:r>
              <a:rPr kumimoji="1"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↖</a:t>
            </a: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중첩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간섭</a:t>
            </a:r>
            <a:r>
              <a:rPr kumimoji="1"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X</a:t>
            </a:r>
          </a:p>
        </p:txBody>
      </p:sp>
      <p:pic>
        <p:nvPicPr>
          <p:cNvPr id="50" name="그림 49" descr="지도, 항공 사진, 조감도, 도시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39C48D6-4984-0B8F-24FE-838C488C28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2403" y="3750906"/>
            <a:ext cx="2908068" cy="259723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2EA12A3-4CE7-2719-EF0F-BDFA45F3C5EC}"/>
              </a:ext>
            </a:extLst>
          </p:cNvPr>
          <p:cNvSpPr txBox="1"/>
          <p:nvPr/>
        </p:nvSpPr>
        <p:spPr>
          <a:xfrm>
            <a:off x="6442402" y="3750906"/>
            <a:ext cx="2233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e.g. </a:t>
            </a:r>
            <a:r>
              <a:rPr kumimoji="1"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경상국립대학교 </a:t>
            </a:r>
            <a:br>
              <a:rPr kumimoji="1"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ko-KR" altLang="en-US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가좌캠퍼스</a:t>
            </a:r>
            <a:r>
              <a:rPr kumimoji="1"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인근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528A90D-18BD-EEB8-DDB5-E585E266EE79}"/>
              </a:ext>
            </a:extLst>
          </p:cNvPr>
          <p:cNvSpPr txBox="1"/>
          <p:nvPr/>
        </p:nvSpPr>
        <p:spPr>
          <a:xfrm>
            <a:off x="9425575" y="3848884"/>
            <a:ext cx="26420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 시</a:t>
            </a:r>
            <a: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군별 지도 </a:t>
            </a:r>
            <a:br>
              <a:rPr kumimoji="1"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인터랙티브 결과</a:t>
            </a:r>
            <a:endParaRPr kumimoji="1"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5" name="그림 54">
            <a:hlinkClick r:id="rId8"/>
            <a:extLst>
              <a:ext uri="{FF2B5EF4-FFF2-40B4-BE49-F238E27FC236}">
                <a16:creationId xmlns:a16="http://schemas.microsoft.com/office/drawing/2014/main" id="{3015B4BB-9518-54CB-8F65-619BE4D9D9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50445" y="4547046"/>
            <a:ext cx="540000" cy="54000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AD60FB27-AA6B-D693-69DE-B0BC3EB7F864}"/>
              </a:ext>
            </a:extLst>
          </p:cNvPr>
          <p:cNvSpPr txBox="1"/>
          <p:nvPr/>
        </p:nvSpPr>
        <p:spPr>
          <a:xfrm>
            <a:off x="9953978" y="4524658"/>
            <a:ext cx="22015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600" b="1" i="0" u="none" strike="noStrike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Gyeongsangnam-do-</a:t>
            </a:r>
            <a:br>
              <a:rPr lang="en" altLang="ko-KR" sz="1600" b="1" i="0" u="none" strike="noStrike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" altLang="ko-KR" sz="1600" b="1" i="0" u="none" strike="noStrike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Safty-map</a:t>
            </a:r>
            <a:r>
              <a:rPr lang="en" altLang="ko-KR" sz="1600" b="1" i="0" u="none" strike="noStrike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en" altLang="ko-KR" sz="1600" b="1" i="0" u="none" strike="noStrike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G</a:t>
            </a:r>
            <a:r>
              <a:rPr lang="en" altLang="ko-KR" sz="16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ithub</a:t>
            </a:r>
            <a:r>
              <a:rPr lang="en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9" name="그림 58" descr="패턴, 그래픽, 픽셀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FFA4D9B-F08E-89B1-2656-C194D0656134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6336" t="7886" r="5379" b="5465"/>
          <a:stretch>
            <a:fillRect/>
          </a:stretch>
        </p:blipFill>
        <p:spPr>
          <a:xfrm>
            <a:off x="9494614" y="5183625"/>
            <a:ext cx="1298034" cy="1273964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5A7AC685-4F9C-5DC6-DDA1-B08299DC78CE}"/>
              </a:ext>
            </a:extLst>
          </p:cNvPr>
          <p:cNvSpPr txBox="1"/>
          <p:nvPr/>
        </p:nvSpPr>
        <p:spPr>
          <a:xfrm>
            <a:off x="10792648" y="5216021"/>
            <a:ext cx="12170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경상남도</a:t>
            </a:r>
            <a:b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시군</a:t>
            </a:r>
            <a:b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png</a:t>
            </a: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pdf,</a:t>
            </a:r>
            <a:b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kumimoji="1"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html</a:t>
            </a:r>
            <a:r>
              <a:rPr kumimoji="1"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결과</a:t>
            </a:r>
          </a:p>
        </p:txBody>
      </p:sp>
    </p:spTree>
    <p:extLst>
      <p:ext uri="{BB962C8B-B14F-4D97-AF65-F5344CB8AC3E}">
        <p14:creationId xmlns:p14="http://schemas.microsoft.com/office/powerpoint/2010/main" val="3734466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857</Words>
  <Application>Microsoft Macintosh PowerPoint</Application>
  <PresentationFormat>와이드스크린</PresentationFormat>
  <Paragraphs>115</Paragraphs>
  <Slides>7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나눔고딕</vt:lpstr>
      <vt:lpstr>Arial</vt:lpstr>
      <vt:lpstr>Office 테마</vt:lpstr>
      <vt:lpstr>최적화 및 인공지능 에이전트  기반 경상남도 순찰 시뮬레이션  지리통계 결과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GimGahyoun</dc:creator>
  <cp:lastModifiedBy>GimGahyoun</cp:lastModifiedBy>
  <cp:revision>4</cp:revision>
  <cp:lastPrinted>2026-01-03T12:55:58Z</cp:lastPrinted>
  <dcterms:created xsi:type="dcterms:W3CDTF">2025-12-29T08:07:25Z</dcterms:created>
  <dcterms:modified xsi:type="dcterms:W3CDTF">2026-01-05T11:15:50Z</dcterms:modified>
</cp:coreProperties>
</file>

<file path=docProps/thumbnail.jpeg>
</file>